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7" r:id="rId1"/>
  </p:sldMasterIdLst>
  <p:notesMasterIdLst>
    <p:notesMasterId r:id="rId6"/>
  </p:notesMasterIdLst>
  <p:handoutMasterIdLst>
    <p:handoutMasterId r:id="rId7"/>
  </p:handoutMasterIdLst>
  <p:sldIdLst>
    <p:sldId id="468" r:id="rId2"/>
    <p:sldId id="612" r:id="rId3"/>
    <p:sldId id="2372" r:id="rId4"/>
    <p:sldId id="2376" r:id="rId5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BURLOT-FERRE Nadine" initials="BN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2"/>
    <a:srgbClr val="5B9BD5"/>
    <a:srgbClr val="5582AC"/>
    <a:srgbClr val="E7E6E6"/>
    <a:srgbClr val="80197F"/>
    <a:srgbClr val="0070C0"/>
    <a:srgbClr val="F18B28"/>
    <a:srgbClr val="8ABA17"/>
    <a:srgbClr val="006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0" autoAdjust="0"/>
    <p:restoredTop sz="70916" autoAdjust="0"/>
  </p:normalViewPr>
  <p:slideViewPr>
    <p:cSldViewPr snapToGrid="0">
      <p:cViewPr varScale="1">
        <p:scale>
          <a:sx n="61" d="100"/>
          <a:sy n="61" d="100"/>
        </p:scale>
        <p:origin x="1022" y="34"/>
      </p:cViewPr>
      <p:guideLst>
        <p:guide orient="horz" pos="2160"/>
        <p:guide pos="5120"/>
        <p:guide pos="3840"/>
      </p:guideLst>
    </p:cSldViewPr>
  </p:slideViewPr>
  <p:outlineViewPr>
    <p:cViewPr>
      <p:scale>
        <a:sx n="33" d="100"/>
        <a:sy n="33" d="100"/>
      </p:scale>
      <p:origin x="0" y="16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EA2448F7-0272-4D0F-BA66-D65B303392B9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9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9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4A32AA12-A6FE-4C91-A074-2765A7ABF2A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0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/>
            </a:lvl1pPr>
          </a:lstStyle>
          <a:p>
            <a:fld id="{5DA16448-2BDC-44AE-BD3D-055F68DCCA9A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81113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1" y="4925409"/>
            <a:ext cx="5679440" cy="4029879"/>
          </a:xfrm>
          <a:prstGeom prst="rect">
            <a:avLst/>
          </a:prstGeom>
        </p:spPr>
        <p:txBody>
          <a:bodyPr vert="horz" lIns="95079" tIns="47540" rIns="95079" bIns="4754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9"/>
            <a:ext cx="3076363" cy="513507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/>
            </a:lvl1pPr>
          </a:lstStyle>
          <a:p>
            <a:fld id="{7FEB2A8F-DB5F-40B4-8722-A16259517A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3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652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438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3831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sans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838038"/>
            <a:ext cx="12192000" cy="483967"/>
          </a:xfrm>
        </p:spPr>
        <p:txBody>
          <a:bodyPr>
            <a:noAutofit/>
          </a:bodyPr>
          <a:lstStyle>
            <a:lvl1pPr marL="0" indent="0" algn="ctr">
              <a:buNone/>
              <a:defRPr sz="3600" b="0" cap="all" baseline="0">
                <a:solidFill>
                  <a:srgbClr val="006AB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/ TITLE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612714"/>
            <a:ext cx="12192000" cy="483958"/>
          </a:xfrm>
        </p:spPr>
        <p:txBody>
          <a:bodyPr>
            <a:noAutofit/>
          </a:bodyPr>
          <a:lstStyle>
            <a:lvl1pPr marL="0" indent="0" algn="ctr">
              <a:buNone/>
              <a:defRPr sz="3200" cap="none" baseline="0">
                <a:solidFill>
                  <a:srgbClr val="006AB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/ </a:t>
            </a:r>
            <a:r>
              <a:rPr lang="fr-FR" dirty="0" err="1"/>
              <a:t>Sub-title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 rot="5400000">
            <a:off x="6096000" y="2270450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95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1" y="415930"/>
            <a:ext cx="8277225" cy="514203"/>
          </a:xfrm>
        </p:spPr>
        <p:txBody>
          <a:bodyPr>
            <a:noAutofit/>
          </a:bodyPr>
          <a:lstStyle>
            <a:lvl1pPr>
              <a:defRPr sz="2200" b="0" cap="sm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ENTREZ LE TITRE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61" y="1"/>
            <a:ext cx="111140" cy="790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838200" y="1446664"/>
            <a:ext cx="10515600" cy="5295331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100000"/>
              </a:lnSpc>
              <a:buFontTx/>
              <a:buBlip>
                <a:blip r:embed="rId2"/>
              </a:buBlip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100000"/>
              </a:lnSpc>
              <a:buFontTx/>
              <a:buBlip>
                <a:blip r:embed="rId2"/>
              </a:buBlip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100000"/>
              </a:lnSpc>
              <a:buFontTx/>
              <a:buBlip>
                <a:blip r:embed="rId2"/>
              </a:buBlip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 sz="1600">
                <a:solidFill>
                  <a:srgbClr val="0070C0"/>
                </a:solidFill>
                <a:latin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F13B65-57AE-4443-9425-70DC0652621A}"/>
              </a:ext>
            </a:extLst>
          </p:cNvPr>
          <p:cNvSpPr txBox="1"/>
          <p:nvPr userDrawn="1"/>
        </p:nvSpPr>
        <p:spPr>
          <a:xfrm>
            <a:off x="120074" y="6448530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9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59" y="5970319"/>
            <a:ext cx="1319740" cy="565717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6949704" y="3439620"/>
            <a:ext cx="4367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www.ifpenergiesnouvelles.com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6949706" y="3937542"/>
            <a:ext cx="270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@</a:t>
            </a:r>
            <a:r>
              <a:rPr lang="en-US" sz="2200" dirty="0" err="1">
                <a:solidFill>
                  <a:srgbClr val="006AB2"/>
                </a:solidFill>
                <a:latin typeface="Calibri" panose="020F0502020204030204" pitchFamily="34" charset="0"/>
              </a:rPr>
              <a:t>IFPENinnovation</a:t>
            </a:r>
            <a:endParaRPr lang="en-US" sz="220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31" y="4005424"/>
            <a:ext cx="264343" cy="2643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01" y="3496918"/>
            <a:ext cx="272151" cy="272151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6597451" y="2871296"/>
            <a:ext cx="24703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AB2"/>
                </a:solidFill>
                <a:latin typeface="Calibri" panose="020F0502020204030204" pitchFamily="34" charset="0"/>
              </a:rPr>
              <a:t>Find us on: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094431" y="2404571"/>
            <a:ext cx="0" cy="2404497"/>
          </a:xfrm>
          <a:prstGeom prst="line">
            <a:avLst/>
          </a:prstGeom>
          <a:ln w="12700">
            <a:solidFill>
              <a:srgbClr val="006AB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0" descr="IFP_CMJN_SIGN_SEUL_UK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06" y="3256306"/>
            <a:ext cx="4059369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20074" y="6448530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7" name="Espace réservé du pied de page 4"/>
          <p:cNvSpPr txBox="1">
            <a:spLocks/>
          </p:cNvSpPr>
          <p:nvPr userDrawn="1"/>
        </p:nvSpPr>
        <p:spPr>
          <a:xfrm>
            <a:off x="526911" y="6548987"/>
            <a:ext cx="9185815" cy="18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Light" panose="020000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b="1" dirty="0">
                <a:solidFill>
                  <a:srgbClr val="0070C0"/>
                </a:solidFill>
                <a:latin typeface="Calibri" panose="020F0502020204030204" pitchFamily="34" charset="0"/>
              </a:rPr>
              <a:t>|   </a:t>
            </a:r>
            <a:r>
              <a:rPr lang="fr-FR" sz="8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fr-FR" sz="800" kern="1500" spc="200" baseline="0" dirty="0">
                <a:solidFill>
                  <a:srgbClr val="006AB2"/>
                </a:solidFill>
                <a:latin typeface="Calibri" panose="020F0502020204030204" pitchFamily="34" charset="0"/>
              </a:rPr>
              <a:t>© 2016 IFPEN</a:t>
            </a:r>
            <a:endParaRPr lang="en-US" sz="800" kern="1500" spc="200" baseline="0" dirty="0">
              <a:solidFill>
                <a:srgbClr val="006AB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3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3EDBA4-2882-4D13-BF9A-FAE3F7E30731}"/>
              </a:ext>
            </a:extLst>
          </p:cNvPr>
          <p:cNvSpPr txBox="1"/>
          <p:nvPr userDrawn="1"/>
        </p:nvSpPr>
        <p:spPr>
          <a:xfrm>
            <a:off x="120074" y="6448530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875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082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E67DA9-6249-43C7-A39D-0CE0EB81AEAF}"/>
              </a:ext>
            </a:extLst>
          </p:cNvPr>
          <p:cNvSpPr txBox="1"/>
          <p:nvPr userDrawn="1"/>
        </p:nvSpPr>
        <p:spPr>
          <a:xfrm>
            <a:off x="120074" y="6448530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4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60083B7-4FE3-430D-A024-597078D6CE33}"/>
              </a:ext>
            </a:extLst>
          </p:cNvPr>
          <p:cNvSpPr txBox="1"/>
          <p:nvPr userDrawn="1"/>
        </p:nvSpPr>
        <p:spPr>
          <a:xfrm>
            <a:off x="120074" y="6448530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237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23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289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53767B5-D623-4470-830C-AE5DE0BAD238}"/>
              </a:ext>
            </a:extLst>
          </p:cNvPr>
          <p:cNvSpPr txBox="1"/>
          <p:nvPr userDrawn="1"/>
        </p:nvSpPr>
        <p:spPr>
          <a:xfrm>
            <a:off x="120074" y="6448530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170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C896F54-405E-4370-A085-6D430BBBADA4}"/>
              </a:ext>
            </a:extLst>
          </p:cNvPr>
          <p:cNvSpPr txBox="1"/>
          <p:nvPr userDrawn="1"/>
        </p:nvSpPr>
        <p:spPr>
          <a:xfrm>
            <a:off x="120074" y="6448530"/>
            <a:ext cx="58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08D8DBD-5801-4371-A777-4C8C663B653C}" type="slidenum">
              <a:rPr lang="fr-FR" sz="16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‹N°›</a:t>
            </a:fld>
            <a:endParaRPr lang="fr-F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174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7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  <p:sldLayoutId id="214748420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01249" y="2805154"/>
            <a:ext cx="10960274" cy="14257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fr-FR" b="1" cap="small" dirty="0"/>
              <a:t>Roundtable II</a:t>
            </a:r>
          </a:p>
          <a:p>
            <a:pPr>
              <a:lnSpc>
                <a:spcPct val="100000"/>
              </a:lnSpc>
            </a:pPr>
            <a:r>
              <a:rPr lang="en-US" altLang="fr-FR" sz="3600" b="1" cap="small" dirty="0"/>
              <a:t>Can LNG mean Liberty with Natural Gas?</a:t>
            </a:r>
            <a:endParaRPr lang="en-US" altLang="fr-FR" sz="2400" i="1" cap="non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524000" y="4809992"/>
            <a:ext cx="9144000" cy="1878901"/>
          </a:xfrm>
        </p:spPr>
        <p:txBody>
          <a:bodyPr>
            <a:noAutofit/>
          </a:bodyPr>
          <a:lstStyle/>
          <a:p>
            <a:r>
              <a:rPr lang="en-US" sz="2800" dirty="0">
                <a:ea typeface="+mn-ea"/>
                <a:cs typeface="+mn-cs"/>
              </a:rPr>
              <a:t> </a:t>
            </a:r>
            <a:r>
              <a:rPr lang="en-US" sz="2000" dirty="0">
                <a:ea typeface="+mn-ea"/>
                <a:cs typeface="+mn-cs"/>
              </a:rPr>
              <a:t>Olivier</a:t>
            </a:r>
            <a:r>
              <a:rPr lang="en-US" sz="2000" cap="small" dirty="0">
                <a:ea typeface="+mn-ea"/>
                <a:cs typeface="+mn-cs"/>
              </a:rPr>
              <a:t> Massol (IFP School)</a:t>
            </a:r>
            <a:endParaRPr lang="en-US" sz="2800" cap="small" dirty="0">
              <a:ea typeface="+mn-ea"/>
              <a:cs typeface="+mn-cs"/>
            </a:endParaRPr>
          </a:p>
        </p:txBody>
      </p:sp>
      <p:sp>
        <p:nvSpPr>
          <p:cNvPr id="6" name="Rectangle 22"/>
          <p:cNvSpPr txBox="1">
            <a:spLocks noChangeArrowheads="1"/>
          </p:cNvSpPr>
          <p:nvPr/>
        </p:nvSpPr>
        <p:spPr>
          <a:xfrm>
            <a:off x="1902620" y="6548438"/>
            <a:ext cx="8765381" cy="25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r-FR"/>
            </a:defPPr>
            <a:lvl1pPr marL="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n"/>
              <a:defRPr sz="24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914400" rtl="0" eaLnBrk="0" latinLnBrk="0" hangingPunct="0">
              <a:spcBef>
                <a:spcPct val="20000"/>
              </a:spcBef>
              <a:buClr>
                <a:srgbClr val="9AB400"/>
              </a:buClr>
              <a:buSzPct val="75000"/>
              <a:buFont typeface="Wingdings" pitchFamily="2" charset="2"/>
              <a:buChar char="n"/>
              <a:defRPr sz="2000" b="1" kern="1200">
                <a:solidFill>
                  <a:schemeClr val="hlink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914400" rtl="0" eaLnBrk="0" latin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§"/>
              <a:defRPr sz="2400" b="1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defTabSz="914400" rtl="0" eaLnBrk="0" latin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defTabSz="914400" rtl="0" eaLnBrk="0" latin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»"/>
              <a:defRPr sz="1600" kern="12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0" cap="small" dirty="0">
                <a:solidFill>
                  <a:srgbClr val="006AB2"/>
                </a:solidFill>
                <a:latin typeface="+mn-lt"/>
                <a:ea typeface="+mn-ea"/>
                <a:cs typeface="+mn-cs"/>
              </a:rPr>
              <a:t>Mines Paris – 1 June 2022</a:t>
            </a:r>
          </a:p>
        </p:txBody>
      </p:sp>
      <p:pic>
        <p:nvPicPr>
          <p:cNvPr id="9" name="Picture 731" descr="logo_ifpschool_bleu_40x26">
            <a:extLst>
              <a:ext uri="{FF2B5EF4-FFF2-40B4-BE49-F238E27FC236}">
                <a16:creationId xmlns:a16="http://schemas.microsoft.com/office/drawing/2014/main" id="{DB7B07B7-0B0E-431B-A645-17A7D167C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748" y="198585"/>
            <a:ext cx="1260876" cy="8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Logo DIW Berlin">
            <a:extLst>
              <a:ext uri="{FF2B5EF4-FFF2-40B4-BE49-F238E27FC236}">
                <a16:creationId xmlns:a16="http://schemas.microsoft.com/office/drawing/2014/main" id="{2F4675DA-24CC-4B0F-A8D4-98CAD761B0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CC13E70-C8CF-46DE-9103-7EEFB2B3B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8" y="397481"/>
            <a:ext cx="2872727" cy="4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21B36AE8-3B39-40B6-BC2A-64475E74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731" y="152400"/>
            <a:ext cx="1989869" cy="9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ines ParisTech - Wikipedia">
            <a:extLst>
              <a:ext uri="{FF2B5EF4-FFF2-40B4-BE49-F238E27FC236}">
                <a16:creationId xmlns:a16="http://schemas.microsoft.com/office/drawing/2014/main" id="{FCB40C0B-C79A-49A6-9994-B9B161708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477" y="206867"/>
            <a:ext cx="2368400" cy="7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0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60FBD82-4986-416B-BAD9-A902F4FC4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77655"/>
            <a:ext cx="6978272" cy="53799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4E5E5B8-5015-4BCF-B6CE-6260A6B1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Europe </a:t>
            </a:r>
            <a:r>
              <a:rPr lang="fr-FR" dirty="0" err="1"/>
              <a:t>mounting</a:t>
            </a:r>
            <a:r>
              <a:rPr lang="fr-FR" dirty="0"/>
              <a:t> </a:t>
            </a:r>
            <a:r>
              <a:rPr lang="fr-FR" dirty="0" err="1"/>
              <a:t>dependency</a:t>
            </a:r>
            <a:r>
              <a:rPr lang="fr-FR" dirty="0"/>
              <a:t> </a:t>
            </a:r>
            <a:r>
              <a:rPr lang="fr-FR" dirty="0" err="1"/>
              <a:t>toward</a:t>
            </a:r>
            <a:r>
              <a:rPr lang="fr-FR" dirty="0"/>
              <a:t> </a:t>
            </a:r>
            <a:r>
              <a:rPr lang="fr-FR" dirty="0" err="1"/>
              <a:t>gas</a:t>
            </a:r>
            <a:r>
              <a:rPr lang="fr-FR" dirty="0"/>
              <a:t> imports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55924E-C055-4DA7-A9E6-1C3A8F8ABE93}"/>
              </a:ext>
            </a:extLst>
          </p:cNvPr>
          <p:cNvSpPr txBox="1"/>
          <p:nvPr/>
        </p:nvSpPr>
        <p:spPr>
          <a:xfrm>
            <a:off x="8294971" y="6571270"/>
            <a:ext cx="441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Source: BP </a:t>
            </a:r>
            <a:r>
              <a:rPr lang="fr-FR" sz="1400" i="1" dirty="0" err="1"/>
              <a:t>Statistical</a:t>
            </a:r>
            <a:r>
              <a:rPr lang="fr-FR" sz="1400" i="1" dirty="0"/>
              <a:t> </a:t>
            </a:r>
            <a:r>
              <a:rPr lang="fr-FR" sz="1400" i="1" dirty="0" err="1"/>
              <a:t>Review</a:t>
            </a:r>
            <a:r>
              <a:rPr lang="fr-FR" sz="1400" i="1" dirty="0"/>
              <a:t> (2021) &amp; CEPII (2022)</a:t>
            </a:r>
          </a:p>
          <a:p>
            <a:endParaRPr lang="en-US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E99E0F1-957D-42F6-81A6-25F03F0EE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415" y="1478071"/>
            <a:ext cx="5570585" cy="46481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C5D066D-6130-47FA-AB8D-07C9FC1EEA36}"/>
              </a:ext>
            </a:extLst>
          </p:cNvPr>
          <p:cNvSpPr txBox="1"/>
          <p:nvPr/>
        </p:nvSpPr>
        <p:spPr>
          <a:xfrm>
            <a:off x="9115426" y="1737437"/>
            <a:ext cx="626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LNG</a:t>
            </a:r>
            <a:endParaRPr lang="en-US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09A005-EBF3-40F2-8752-1B49BCFD2477}"/>
              </a:ext>
            </a:extLst>
          </p:cNvPr>
          <p:cNvSpPr txBox="1"/>
          <p:nvPr/>
        </p:nvSpPr>
        <p:spPr>
          <a:xfrm>
            <a:off x="8981162" y="4566566"/>
            <a:ext cx="8642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Pipeline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18F7C74-3E33-469B-982D-52E6C9C1ADFC}"/>
              </a:ext>
            </a:extLst>
          </p:cNvPr>
          <p:cNvSpPr txBox="1"/>
          <p:nvPr/>
        </p:nvSpPr>
        <p:spPr>
          <a:xfrm>
            <a:off x="11223322" y="4020947"/>
            <a:ext cx="8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Europe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C0BA2F-0BB0-4CC8-B921-7FF5E4A2E915}"/>
              </a:ext>
            </a:extLst>
          </p:cNvPr>
          <p:cNvSpPr txBox="1"/>
          <p:nvPr/>
        </p:nvSpPr>
        <p:spPr>
          <a:xfrm>
            <a:off x="6750405" y="2106769"/>
            <a:ext cx="8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Russia</a:t>
            </a:r>
            <a:endParaRPr lang="en-US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885A28-DCC6-447F-8A8F-3291452FD3A1}"/>
              </a:ext>
            </a:extLst>
          </p:cNvPr>
          <p:cNvSpPr txBox="1"/>
          <p:nvPr/>
        </p:nvSpPr>
        <p:spPr>
          <a:xfrm>
            <a:off x="6745419" y="3391422"/>
            <a:ext cx="8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M.E</a:t>
            </a:r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9F138F9-CC5F-409E-BDE6-7904081B57D9}"/>
              </a:ext>
            </a:extLst>
          </p:cNvPr>
          <p:cNvSpPr txBox="1"/>
          <p:nvPr/>
        </p:nvSpPr>
        <p:spPr>
          <a:xfrm>
            <a:off x="6433486" y="4046276"/>
            <a:ext cx="8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CIS</a:t>
            </a:r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C3520C-6D5A-4429-B536-0530BB1134B6}"/>
              </a:ext>
            </a:extLst>
          </p:cNvPr>
          <p:cNvSpPr txBox="1"/>
          <p:nvPr/>
        </p:nvSpPr>
        <p:spPr>
          <a:xfrm>
            <a:off x="6722167" y="5321333"/>
            <a:ext cx="850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Africa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694AAC-C922-487C-B372-942DAA69BD05}"/>
              </a:ext>
            </a:extLst>
          </p:cNvPr>
          <p:cNvSpPr txBox="1"/>
          <p:nvPr/>
        </p:nvSpPr>
        <p:spPr>
          <a:xfrm>
            <a:off x="6357750" y="4802560"/>
            <a:ext cx="8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NAFTA</a:t>
            </a:r>
            <a:endParaRPr lang="en-US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0CD2C4E-0218-4158-BFDB-F550B3EE7B40}"/>
              </a:ext>
            </a:extLst>
          </p:cNvPr>
          <p:cNvSpPr txBox="1"/>
          <p:nvPr/>
        </p:nvSpPr>
        <p:spPr>
          <a:xfrm>
            <a:off x="6736028" y="4329445"/>
            <a:ext cx="8365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Lat. Am.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D6EA11-9E8A-4024-8028-87A6E455BA77}"/>
              </a:ext>
            </a:extLst>
          </p:cNvPr>
          <p:cNvSpPr txBox="1"/>
          <p:nvPr/>
        </p:nvSpPr>
        <p:spPr>
          <a:xfrm>
            <a:off x="322479" y="6566081"/>
            <a:ext cx="6333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Europe: EU-27, UK, Norway, Switzerland, Serbia, Turkey, Moldovia</a:t>
            </a:r>
          </a:p>
        </p:txBody>
      </p:sp>
    </p:spTree>
    <p:extLst>
      <p:ext uri="{BB962C8B-B14F-4D97-AF65-F5344CB8AC3E}">
        <p14:creationId xmlns:p14="http://schemas.microsoft.com/office/powerpoint/2010/main" val="1552310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52A67C-033F-4D40-9467-CBD0547C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5468"/>
            <a:ext cx="8277225" cy="704665"/>
          </a:xfrm>
        </p:spPr>
        <p:txBody>
          <a:bodyPr/>
          <a:lstStyle/>
          <a:p>
            <a:r>
              <a:rPr lang="fr-FR" dirty="0"/>
              <a:t>LNG </a:t>
            </a:r>
            <a:br>
              <a:rPr lang="fr-FR" dirty="0"/>
            </a:br>
            <a:r>
              <a:rPr lang="fr-FR" dirty="0"/>
              <a:t>Infrastructure issues</a:t>
            </a:r>
            <a:endParaRPr lang="en-US" dirty="0"/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1BAE7215-E84F-4926-AF69-970607B3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06" y="969362"/>
            <a:ext cx="7396238" cy="58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6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AF71F-B12A-4967-84F5-F61060AA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</a:t>
            </a:r>
            <a:r>
              <a:rPr lang="fr-FR" dirty="0" err="1"/>
              <a:t>Panelists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2C1B7-81CA-4AB9-B7B3-5DDD6DE77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3515"/>
            <a:ext cx="12192000" cy="1196326"/>
          </a:xfrm>
        </p:spPr>
        <p:txBody>
          <a:bodyPr numCol="3"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 </a:t>
            </a:r>
            <a:r>
              <a:rPr lang="fr-FR" sz="3000" b="1" dirty="0"/>
              <a:t>Prof. Steven </a:t>
            </a:r>
            <a:r>
              <a:rPr lang="fr-FR" sz="3000" b="1" cap="all" dirty="0"/>
              <a:t>Gabriel</a:t>
            </a:r>
            <a:r>
              <a:rPr lang="fr-FR" sz="3000" b="1" dirty="0"/>
              <a:t> </a:t>
            </a:r>
            <a:br>
              <a:rPr lang="fr-FR" b="1" dirty="0"/>
            </a:br>
            <a:r>
              <a:rPr lang="fr-FR" sz="2000" dirty="0" err="1"/>
              <a:t>University</a:t>
            </a:r>
            <a:r>
              <a:rPr lang="fr-FR" sz="2000" dirty="0"/>
              <a:t> of Maryland</a:t>
            </a:r>
            <a:endParaRPr lang="fr-FR" b="1" dirty="0"/>
          </a:p>
          <a:p>
            <a:pPr marL="0" indent="0" algn="ctr">
              <a:buNone/>
            </a:pPr>
            <a:r>
              <a:rPr lang="fr-FR" sz="3000" b="1" dirty="0"/>
              <a:t>Mr Mike </a:t>
            </a:r>
            <a:r>
              <a:rPr lang="fr-FR" sz="3000" b="1" dirty="0" err="1"/>
              <a:t>F</a:t>
            </a:r>
            <a:r>
              <a:rPr lang="fr-FR" sz="3000" b="1" cap="all" dirty="0" err="1"/>
              <a:t>ulwood</a:t>
            </a:r>
            <a:r>
              <a:rPr lang="fr-FR" sz="3000" b="1" dirty="0"/>
              <a:t> </a:t>
            </a:r>
            <a:br>
              <a:rPr lang="fr-FR" b="1" dirty="0"/>
            </a:br>
            <a:r>
              <a:rPr lang="fr-FR" sz="2000" dirty="0"/>
              <a:t>Oxford Institute of Energy </a:t>
            </a:r>
            <a:r>
              <a:rPr lang="fr-FR" sz="2000" dirty="0" err="1"/>
              <a:t>Studies</a:t>
            </a:r>
            <a:endParaRPr lang="fr-FR" sz="2000" dirty="0"/>
          </a:p>
          <a:p>
            <a:pPr marL="0" indent="0" algn="ctr">
              <a:buNone/>
            </a:pPr>
            <a:r>
              <a:rPr lang="fr-FR" sz="3000" b="1" dirty="0"/>
              <a:t>Mr Fabrice </a:t>
            </a:r>
            <a:r>
              <a:rPr lang="fr-FR" sz="3000" b="1" cap="all" dirty="0"/>
              <a:t>Noilhan</a:t>
            </a:r>
            <a:r>
              <a:rPr lang="fr-FR" sz="3000" b="1" dirty="0"/>
              <a:t> </a:t>
            </a:r>
            <a:br>
              <a:rPr lang="fr-FR" b="1" dirty="0"/>
            </a:br>
            <a:r>
              <a:rPr lang="fr-FR" sz="2000" dirty="0"/>
              <a:t>EDF</a:t>
            </a:r>
            <a:endParaRPr lang="en-US" dirty="0"/>
          </a:p>
        </p:txBody>
      </p:sp>
      <p:pic>
        <p:nvPicPr>
          <p:cNvPr id="1026" name="Picture 2" descr="CHINA: Carbon Neutral by 2060 - The Role of Gas - Session 1 | EU-China  Energy Cooperation Platform">
            <a:extLst>
              <a:ext uri="{FF2B5EF4-FFF2-40B4-BE49-F238E27FC236}">
                <a16:creationId xmlns:a16="http://schemas.microsoft.com/office/drawing/2014/main" id="{130D32C0-5E9C-4148-ACE9-6A9ECF2A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18" y="2458103"/>
            <a:ext cx="2579082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s story image">
            <a:extLst>
              <a:ext uri="{FF2B5EF4-FFF2-40B4-BE49-F238E27FC236}">
                <a16:creationId xmlns:a16="http://schemas.microsoft.com/office/drawing/2014/main" id="{32FB8037-6CFA-4305-A075-91DEB541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4" y="2458103"/>
            <a:ext cx="2573769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personne, homme, cravate, complet&#10;&#10;Description générée automatiquement">
            <a:extLst>
              <a:ext uri="{FF2B5EF4-FFF2-40B4-BE49-F238E27FC236}">
                <a16:creationId xmlns:a16="http://schemas.microsoft.com/office/drawing/2014/main" id="{5B36ED1F-840E-4C95-85EA-C3E1336E6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49" y="2458103"/>
            <a:ext cx="2836251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212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15911</TotalTime>
  <Words>100</Words>
  <Application>Microsoft Office PowerPoint</Application>
  <PresentationFormat>Grand écran</PresentationFormat>
  <Paragraphs>21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 Light</vt:lpstr>
      <vt:lpstr>Thème Office</vt:lpstr>
      <vt:lpstr>Présentation PowerPoint</vt:lpstr>
      <vt:lpstr>Europe mounting dependency toward gas imports</vt:lpstr>
      <vt:lpstr>LNG  Infrastructure issues</vt:lpstr>
      <vt:lpstr>Our Panelists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Colignon</dc:creator>
  <cp:lastModifiedBy>MASSOL Olivier</cp:lastModifiedBy>
  <cp:revision>723</cp:revision>
  <cp:lastPrinted>2022-03-25T19:40:11Z</cp:lastPrinted>
  <dcterms:created xsi:type="dcterms:W3CDTF">2015-11-02T15:34:28Z</dcterms:created>
  <dcterms:modified xsi:type="dcterms:W3CDTF">2022-06-01T11:46:06Z</dcterms:modified>
</cp:coreProperties>
</file>