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2EA"/>
    <a:srgbClr val="AFAFAF"/>
    <a:srgbClr val="E6E6E6"/>
    <a:srgbClr val="FF0066"/>
    <a:srgbClr val="EAEAEA"/>
    <a:srgbClr val="4D4D4D"/>
    <a:srgbClr val="3E3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 preferSingleView="1">
    <p:restoredLeft sz="32687" autoAdjust="0"/>
    <p:restoredTop sz="90929"/>
  </p:normalViewPr>
  <p:slideViewPr>
    <p:cSldViewPr>
      <p:cViewPr varScale="1">
        <p:scale>
          <a:sx n="67" d="100"/>
          <a:sy n="67" d="100"/>
        </p:scale>
        <p:origin x="12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197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D53DB-B254-924F-99F0-01B90695218F}" type="datetimeFigureOut">
              <a:rPr lang="fr-FR" smtClean="0"/>
              <a:t>25/01/2018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7C9F7-435E-E44F-A412-670A1938B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82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4A2FCD-07A9-9448-BEDB-6C28397246FA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440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B2AC7A-0C67-1945-9CAA-AEC1C1EA3C97}" type="slidenum">
              <a:rPr lang="de-DE"/>
              <a:pPr/>
              <a:t>1</a:t>
            </a:fld>
            <a:endParaRPr lang="de-DE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15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A8692-BD7B-3E4A-B7AD-2792A653B239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95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456C8D-25BF-5C47-B6C3-9F50EDE4C723}" type="slidenum">
              <a:rPr lang="en-US"/>
              <a:pPr/>
              <a:t>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55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5BF44-D360-3749-883D-5F6996C78359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699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12C47-54ED-0E49-B629-D8331E2A6888}" type="slidenum">
              <a:rPr lang="en-US"/>
              <a:pPr/>
              <a:t>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30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D3B77-92B8-BC4B-A3AA-F2367030157D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99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6B8B3A-89AF-6F4B-97B1-F0CF5B90AAFA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8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228600"/>
            <a:ext cx="2133600" cy="54102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2484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257F07-5ACB-1344-A2D1-653414ABD3F1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29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A1AA81-2720-D745-AE8A-9F896D5D4CAF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69B827-BB55-0D46-9ED4-A43D5F12602A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27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15240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91100" y="15240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6D0959A-1FBC-154D-9C7F-A437DC294186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9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96BCBB5-6630-724D-A444-DF8E9F69EDDC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62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273003-B5FC-2044-BAB9-C61FBDFB8593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77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5B48AF5-1208-FE48-96A4-BD1FE492E9CC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61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E16DDD-8D62-4448-9601-D70BE86DE63E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88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048000" y="6248400"/>
            <a:ext cx="3200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Conference on counterfeiting and piracy</a:t>
            </a:r>
          </a:p>
          <a:p>
            <a:r>
              <a:rPr lang="en-GB"/>
              <a:t>Brussels, 13 May 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8305800" y="1295400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A80874A-E9C3-4A45-B15F-3627F7E6D642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98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1290638"/>
            <a:ext cx="9144000" cy="47593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6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 sz="36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 sz="36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 sz="36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 sz="7200">
              <a:latin typeface="Arial" charset="0"/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55626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et modifiez le titre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5240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modifier les styles du texte du masque</a:t>
            </a:r>
          </a:p>
          <a:p>
            <a:pPr lvl="1"/>
            <a:r>
              <a:rPr lang="en-GB"/>
              <a:t>Deuxième niveau</a:t>
            </a:r>
          </a:p>
          <a:p>
            <a:pPr lvl="2"/>
            <a:r>
              <a:rPr lang="en-GB"/>
              <a:t>Troisième niveau</a:t>
            </a:r>
          </a:p>
          <a:p>
            <a:pPr lvl="3"/>
            <a:r>
              <a:rPr lang="en-GB"/>
              <a:t>Quatrième niveau</a:t>
            </a:r>
          </a:p>
          <a:p>
            <a:pPr lvl="4"/>
            <a:r>
              <a:rPr lang="en-GB"/>
              <a:t>Cinquième niveau</a:t>
            </a: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93984"/>
            <a:ext cx="1157514" cy="101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Image 9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049963"/>
            <a:ext cx="1584176" cy="8080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E3E5C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3000">
          <a:solidFill>
            <a:srgbClr val="3E3E5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Marlett" charset="0"/>
        <a:buChar char="8"/>
        <a:defRPr sz="2800">
          <a:solidFill>
            <a:srgbClr val="3E3E5C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defRPr sz="2400">
          <a:solidFill>
            <a:srgbClr val="3E3E5C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…"/>
        <a:defRPr sz="2000">
          <a:solidFill>
            <a:srgbClr val="3E3E5C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…"/>
        <a:defRPr sz="2000">
          <a:solidFill>
            <a:srgbClr val="3E3E5C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…"/>
        <a:defRPr sz="2000">
          <a:solidFill>
            <a:srgbClr val="3E3E5C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…"/>
        <a:defRPr sz="2000">
          <a:solidFill>
            <a:srgbClr val="3E3E5C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…"/>
        <a:defRPr sz="2000">
          <a:solidFill>
            <a:srgbClr val="3E3E5C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…"/>
        <a:defRPr sz="2000">
          <a:solidFill>
            <a:srgbClr val="3E3E5C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algn="r"/>
            <a:r>
              <a:rPr lang="fr-FR" sz="3600" dirty="0"/>
              <a:t>Option Economie Industrielle</a:t>
            </a:r>
            <a:r>
              <a:rPr lang="en-GB" sz="3600" dirty="0"/>
              <a:t>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429000"/>
            <a:ext cx="6571456" cy="1080120"/>
          </a:xfrm>
        </p:spPr>
        <p:txBody>
          <a:bodyPr/>
          <a:lstStyle/>
          <a:p>
            <a:pPr algn="r"/>
            <a:r>
              <a:rPr lang="en-GB" sz="2800" dirty="0"/>
              <a:t>Olivier </a:t>
            </a:r>
            <a:r>
              <a:rPr lang="en-GB" sz="2800" dirty="0" err="1"/>
              <a:t>Bomsel</a:t>
            </a:r>
            <a:r>
              <a:rPr lang="en-GB" sz="2800" dirty="0"/>
              <a:t>, Margaret Kyle, Pierre </a:t>
            </a:r>
            <a:r>
              <a:rPr lang="en-GB" sz="2800" dirty="0" err="1"/>
              <a:t>Fleckinger</a:t>
            </a:r>
            <a:endParaRPr lang="en-GB" sz="2800" b="1" dirty="0"/>
          </a:p>
          <a:p>
            <a:pPr algn="r"/>
            <a:r>
              <a:rPr lang="en-GB" sz="2400" b="1" dirty="0" err="1"/>
              <a:t>Cerna</a:t>
            </a:r>
            <a:r>
              <a:rPr lang="en-GB" sz="2400" b="1" dirty="0"/>
              <a:t>, MINES </a:t>
            </a:r>
            <a:r>
              <a:rPr lang="en-GB" sz="2400" b="1" dirty="0" err="1"/>
              <a:t>ParisTech</a:t>
            </a:r>
            <a:r>
              <a:rPr lang="en-GB" sz="24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A qui s’adresse l’option 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75000"/>
              </a:spcBef>
            </a:pPr>
            <a:r>
              <a:rPr lang="fr-FR" sz="1800" dirty="0"/>
              <a:t>Aux élèves voulant acquérir une culture économique applicable dans le champ de l’entreprise : </a:t>
            </a:r>
          </a:p>
          <a:p>
            <a:pPr lvl="1">
              <a:spcBef>
                <a:spcPct val="75000"/>
              </a:spcBef>
            </a:pPr>
            <a:r>
              <a:rPr lang="fr-FR" sz="1600" dirty="0"/>
              <a:t>analyse de la concurrence et positionnement de la firme,</a:t>
            </a:r>
          </a:p>
          <a:p>
            <a:pPr lvl="1">
              <a:spcBef>
                <a:spcPct val="75000"/>
              </a:spcBef>
            </a:pPr>
            <a:r>
              <a:rPr lang="fr-FR" sz="1600" dirty="0"/>
              <a:t>mesure des facteurs impactant les performances (méthodes quantitatives)</a:t>
            </a:r>
          </a:p>
          <a:p>
            <a:pPr lvl="1">
              <a:spcBef>
                <a:spcPct val="75000"/>
              </a:spcBef>
            </a:pPr>
            <a:r>
              <a:rPr lang="fr-FR" sz="1600" dirty="0"/>
              <a:t>fusions, acquisitions, rapprochements</a:t>
            </a:r>
          </a:p>
          <a:p>
            <a:pPr lvl="1">
              <a:spcBef>
                <a:spcPct val="75000"/>
              </a:spcBef>
            </a:pPr>
            <a:r>
              <a:rPr lang="fr-FR" sz="1600" dirty="0"/>
              <a:t>encadrement institutionnel (local, régional) et réglementaire </a:t>
            </a:r>
          </a:p>
          <a:p>
            <a:pPr lvl="1">
              <a:spcBef>
                <a:spcPct val="75000"/>
              </a:spcBef>
            </a:pPr>
            <a:r>
              <a:rPr lang="fr-FR" sz="1600" dirty="0"/>
              <a:t>Innovation, entrée sur de nouveaux marchés, déploiement</a:t>
            </a:r>
          </a:p>
          <a:p>
            <a:pPr>
              <a:spcBef>
                <a:spcPct val="75000"/>
              </a:spcBef>
            </a:pPr>
            <a:r>
              <a:rPr lang="fr-FR" sz="1800" dirty="0"/>
              <a:t>Aux futurs ingénieurs soucieux de mieux comprendre les facteurs de compétitivité de la firme, les espaces de choix et de décisions industrielles</a:t>
            </a:r>
          </a:p>
        </p:txBody>
      </p:sp>
    </p:spTree>
    <p:extLst>
      <p:ext uri="{BB962C8B-B14F-4D97-AF65-F5344CB8AC3E}">
        <p14:creationId xmlns:p14="http://schemas.microsoft.com/office/powerpoint/2010/main" val="406804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055096" cy="731838"/>
          </a:xfrm>
        </p:spPr>
        <p:txBody>
          <a:bodyPr/>
          <a:lstStyle/>
          <a:p>
            <a:r>
              <a:rPr lang="fr-FR" sz="3200" dirty="0"/>
              <a:t>De quoi traite l’option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038600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fr-FR" sz="1600" b="1" dirty="0">
                <a:cs typeface="Times" charset="0"/>
              </a:rPr>
              <a:t>L'option Economie Industrielle se focalise sur l’entreprise 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FR" sz="1600" b="1" dirty="0">
              <a:cs typeface="Times" charset="0"/>
            </a:endParaRP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ses conditions d'émergence (et de disparition), </a:t>
            </a: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son environnement concurrentiel, ses marchés, </a:t>
            </a: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ses logiques d'investissement, de croissance, d'innovation, de localisation, de fusion-acquisition...</a:t>
            </a: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ses outils de mesure des performances productives et commerciales à l’ère numérique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fr-FR" sz="1600" b="1" dirty="0">
              <a:cs typeface="Times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sz="1600" b="1" dirty="0">
                <a:cs typeface="Times" charset="0"/>
              </a:rPr>
              <a:t>Applications 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FR" sz="1600" dirty="0">
              <a:cs typeface="Times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fr-FR" sz="1600" dirty="0">
                <a:cs typeface="Times" charset="0"/>
              </a:rPr>
              <a:t>Les analyses d'économie industrielle permettent de décrypter: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FR" sz="1600" dirty="0">
              <a:cs typeface="Times" charset="0"/>
            </a:endParaRP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les stratégies d'entreprises (choix de produits, localisation, tarification, périmètre…) </a:t>
            </a: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les décisions juridiques et réglementaires (litiges commerciaux, agences de régulation, Union Européenne, OMC)</a:t>
            </a:r>
          </a:p>
          <a:p>
            <a:pPr algn="just">
              <a:lnSpc>
                <a:spcPct val="80000"/>
              </a:lnSpc>
            </a:pPr>
            <a:r>
              <a:rPr lang="fr-FR" sz="1600" dirty="0">
                <a:cs typeface="Times" charset="0"/>
              </a:rPr>
              <a:t>La capacité de réforme des politiques publiques face au risque de destruction-créatrice</a:t>
            </a:r>
          </a:p>
          <a:p>
            <a:pPr>
              <a:lnSpc>
                <a:spcPct val="80000"/>
              </a:lnSpc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60227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1"/>
            <a:ext cx="5631160" cy="487363"/>
          </a:xfrm>
        </p:spPr>
        <p:txBody>
          <a:bodyPr/>
          <a:lstStyle/>
          <a:p>
            <a:r>
              <a:rPr lang="fr-FR" sz="3200" dirty="0"/>
              <a:t>Déroulement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382000" cy="44644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fr-FR" sz="1600" dirty="0"/>
              <a:t>Deux semaines de 2A : </a:t>
            </a:r>
          </a:p>
          <a:p>
            <a:pPr lvl="1">
              <a:lnSpc>
                <a:spcPct val="120000"/>
              </a:lnSpc>
              <a:spcBef>
                <a:spcPct val="40000"/>
              </a:spcBef>
            </a:pPr>
            <a:r>
              <a:rPr lang="fr-FR" sz="1600" dirty="0"/>
              <a:t>Enquête industrielle : immobilier en Chine, district industriel du décolletage, industrie du cuir en Ethiopie, filière industrielle de la publicité, </a:t>
            </a:r>
          </a:p>
          <a:p>
            <a:pPr lvl="1">
              <a:lnSpc>
                <a:spcPct val="120000"/>
              </a:lnSpc>
              <a:spcBef>
                <a:spcPct val="40000"/>
              </a:spcBef>
            </a:pPr>
            <a:r>
              <a:rPr lang="fr-FR" sz="1600" dirty="0"/>
              <a:t>Initiation aux méthodes d’économie quantitative: </a:t>
            </a:r>
            <a:r>
              <a:rPr lang="fr-FR" sz="1600" dirty="0" err="1"/>
              <a:t>mégadonnées</a:t>
            </a:r>
            <a:r>
              <a:rPr lang="fr-FR" sz="1600" dirty="0"/>
              <a:t>, statistiques, économétrie (ex 2018, dans l’écosystème de la musique)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fr-FR" sz="1600" dirty="0"/>
              <a:t>(cours ES Economie Industrielle : concepts et théorie), cours d’économétrie (en projet)</a:t>
            </a:r>
          </a:p>
          <a:p>
            <a:pPr>
              <a:lnSpc>
                <a:spcPct val="120000"/>
              </a:lnSpc>
              <a:spcBef>
                <a:spcPct val="40000"/>
              </a:spcBef>
            </a:pPr>
            <a:r>
              <a:rPr lang="fr-FR" sz="1600" dirty="0"/>
              <a:t>Mois bloqué 3A  :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fr-FR" sz="1600" dirty="0">
                <a:cs typeface="Times" charset="0"/>
              </a:rPr>
              <a:t>Approfondissements : Information et transactions, </a:t>
            </a:r>
            <a:r>
              <a:rPr lang="fr-FR" sz="1600" dirty="0" err="1">
                <a:cs typeface="Times" charset="0"/>
              </a:rPr>
              <a:t>Corporate</a:t>
            </a:r>
            <a:r>
              <a:rPr lang="fr-FR" sz="1600" dirty="0">
                <a:cs typeface="Times" charset="0"/>
              </a:rPr>
              <a:t> finance, Economie des Institutions, Propriété intellectuelle, Econométrie, </a:t>
            </a:r>
            <a:r>
              <a:rPr lang="fr-FR" sz="1600" dirty="0" err="1">
                <a:cs typeface="Times" charset="0"/>
              </a:rPr>
              <a:t>Market</a:t>
            </a:r>
            <a:r>
              <a:rPr lang="fr-FR" sz="1600" dirty="0">
                <a:cs typeface="Times" charset="0"/>
              </a:rPr>
              <a:t> design, Externalités, Effets de réseau, Tarification…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fr-FR" sz="1600" dirty="0"/>
              <a:t>Jeu de négociation 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fr-FR" sz="1600" dirty="0">
                <a:cs typeface="Times" charset="0"/>
              </a:rPr>
              <a:t>Enqu</a:t>
            </a:r>
            <a:r>
              <a:rPr lang="fr-FR" altLang="ja-JP" sz="1600" dirty="0">
                <a:cs typeface="Times" charset="0"/>
              </a:rPr>
              <a:t>ête autour d’un problème</a:t>
            </a:r>
            <a:r>
              <a:rPr lang="fr-FR" sz="1600" dirty="0">
                <a:cs typeface="Times" charset="0"/>
              </a:rPr>
              <a:t> économique actuel (identification des acteurs, des logiques économiques, des conflits d'intérêt). Interlocution avec les acteurs industriels autour des enjeux les concernant.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fr-FR" sz="1600" dirty="0">
                <a:cs typeface="Times" charset="0"/>
              </a:rPr>
              <a:t>Ex. 2017 : Concurrence plateformes numériques et industrie de l’hôtellerie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fr-FR" sz="1600" dirty="0">
                <a:cs typeface="Times" charset="0"/>
              </a:rPr>
              <a:t>Stage de quatre mois à dominante économique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  <a:buFontTx/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74562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1"/>
            <a:ext cx="8458200" cy="487363"/>
          </a:xfrm>
        </p:spPr>
        <p:txBody>
          <a:bodyPr/>
          <a:lstStyle/>
          <a:p>
            <a:r>
              <a:rPr lang="fr-FR" sz="3200" dirty="0"/>
              <a:t>Stage de 3A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062" y="1447800"/>
            <a:ext cx="7385538" cy="44196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40000"/>
              </a:spcBef>
            </a:pPr>
            <a:r>
              <a:rPr lang="fr-FR" sz="2000" dirty="0"/>
              <a:t>un exercice pédagogique en entreprise</a:t>
            </a:r>
          </a:p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un travail d'analyse économique pour, et dans une entreprise</a:t>
            </a:r>
          </a:p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sujets construits avec l'entreprise d'accueil :</a:t>
            </a:r>
          </a:p>
          <a:p>
            <a:pPr lvl="1"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 importance de la qualité de l’interlocution plus que de la spécialité industrielle de la firme</a:t>
            </a:r>
          </a:p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En rapport avec des thèmes actuels de l'économie industrielle, </a:t>
            </a:r>
          </a:p>
          <a:p>
            <a:pPr lvl="1"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numérisation des firmes,</a:t>
            </a:r>
          </a:p>
          <a:p>
            <a:pPr lvl="1"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consolidation, internalisation des groupes industriels, </a:t>
            </a:r>
          </a:p>
          <a:p>
            <a:pPr lvl="1">
              <a:lnSpc>
                <a:spcPct val="130000"/>
              </a:lnSpc>
              <a:spcBef>
                <a:spcPct val="30000"/>
              </a:spcBef>
            </a:pPr>
            <a:r>
              <a:rPr lang="fr-FR" sz="2000" dirty="0">
                <a:cs typeface="Times" charset="0"/>
              </a:rPr>
              <a:t>Croissance et internalisation des PME et ETI</a:t>
            </a:r>
          </a:p>
        </p:txBody>
      </p:sp>
    </p:spTree>
    <p:extLst>
      <p:ext uri="{BB962C8B-B14F-4D97-AF65-F5344CB8AC3E}">
        <p14:creationId xmlns:p14="http://schemas.microsoft.com/office/powerpoint/2010/main" val="189737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248B16-3112-594A-9052-D7816969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00795A-3D54-0B44-9BFA-DC5C0710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dirty="0"/>
              <a:t>Positionner l’option sur des compétences stratégiques</a:t>
            </a:r>
          </a:p>
          <a:p>
            <a:pPr lvl="1"/>
            <a:r>
              <a:rPr lang="fr-FR" sz="2400" dirty="0"/>
              <a:t>Econométrie, méthodes quantitatives</a:t>
            </a:r>
          </a:p>
          <a:p>
            <a:pPr lvl="1"/>
            <a:r>
              <a:rPr lang="fr-FR" sz="2400" dirty="0"/>
              <a:t>Economie des institutions: enjeu des contextes régionaux</a:t>
            </a:r>
          </a:p>
          <a:p>
            <a:pPr lvl="1"/>
            <a:endParaRPr lang="fr-FR" sz="2400" dirty="0"/>
          </a:p>
          <a:p>
            <a:r>
              <a:rPr lang="fr-FR" sz="2800" dirty="0"/>
              <a:t>Adapter la 3</a:t>
            </a:r>
            <a:r>
              <a:rPr lang="fr-FR" sz="2800" baseline="30000" dirty="0"/>
              <a:t>e</a:t>
            </a:r>
            <a:r>
              <a:rPr lang="fr-FR" sz="2800" dirty="0"/>
              <a:t> année à l’expérience de césure</a:t>
            </a:r>
          </a:p>
          <a:p>
            <a:endParaRPr lang="fr-FR" sz="2800" dirty="0"/>
          </a:p>
          <a:p>
            <a:r>
              <a:rPr lang="fr-FR" sz="2800" dirty="0"/>
              <a:t>Veiller à la fonction pédagogique du stage</a:t>
            </a:r>
          </a:p>
          <a:p>
            <a:pPr lvl="1"/>
            <a:r>
              <a:rPr lang="fr-FR" sz="2600" dirty="0"/>
              <a:t>Harmoniser le format avec les autres écoles</a:t>
            </a:r>
          </a:p>
          <a:p>
            <a:endParaRPr lang="fr-FR" sz="2800" dirty="0"/>
          </a:p>
          <a:p>
            <a:r>
              <a:rPr lang="fr-FR" sz="2800" dirty="0"/>
              <a:t>Valoriser l’apport de l’option dans le cursus de l’école</a:t>
            </a:r>
          </a:p>
        </p:txBody>
      </p:sp>
    </p:spTree>
    <p:extLst>
      <p:ext uri="{BB962C8B-B14F-4D97-AF65-F5344CB8AC3E}">
        <p14:creationId xmlns:p14="http://schemas.microsoft.com/office/powerpoint/2010/main" val="4120512911"/>
      </p:ext>
    </p:extLst>
  </p:cSld>
  <p:clrMapOvr>
    <a:masterClrMapping/>
  </p:clrMapOvr>
</p:sld>
</file>

<file path=ppt/theme/theme1.xml><?xml version="1.0" encoding="utf-8"?>
<a:theme xmlns:a="http://schemas.openxmlformats.org/drawingml/2006/main" name="CernaVA.ptx">
  <a:themeElements>
    <a:clrScheme name="Thème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CernaVA.ptx.potx</Template>
  <TotalTime>12684</TotalTime>
  <Words>386</Words>
  <Application>Microsoft Macintosh PowerPoint</Application>
  <PresentationFormat>Affichage à l'écran (4:3)</PresentationFormat>
  <Paragraphs>62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Arial Narrow</vt:lpstr>
      <vt:lpstr>Marlett</vt:lpstr>
      <vt:lpstr>Times</vt:lpstr>
      <vt:lpstr>Times New Roman</vt:lpstr>
      <vt:lpstr>Wingdings</vt:lpstr>
      <vt:lpstr>CernaVA.ptx</vt:lpstr>
      <vt:lpstr>Option Economie Industrielle  </vt:lpstr>
      <vt:lpstr>A qui s’adresse l’option ?</vt:lpstr>
      <vt:lpstr>De quoi traite l’option ?</vt:lpstr>
      <vt:lpstr>Déroulement</vt:lpstr>
      <vt:lpstr>Stage de 3A</vt:lpstr>
      <vt:lpstr>Défis</vt:lpstr>
    </vt:vector>
  </TitlesOfParts>
  <Company>Ȥ退Ƞ_x0001_អ뿿츀˚〜˟_Ȥ뿿츠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and Contents relationships</dc:title>
  <dc:creator>Olivier Bomsel</dc:creator>
  <cp:lastModifiedBy>Olivier Bomsel</cp:lastModifiedBy>
  <cp:revision>261</cp:revision>
  <cp:lastPrinted>2008-05-12T18:14:16Z</cp:lastPrinted>
  <dcterms:created xsi:type="dcterms:W3CDTF">2004-05-24T09:10:33Z</dcterms:created>
  <dcterms:modified xsi:type="dcterms:W3CDTF">2018-01-25T15:59:30Z</dcterms:modified>
</cp:coreProperties>
</file>