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508" r:id="rId3"/>
    <p:sldId id="509" r:id="rId4"/>
    <p:sldId id="258" r:id="rId5"/>
    <p:sldId id="515" r:id="rId6"/>
    <p:sldId id="517" r:id="rId7"/>
    <p:sldId id="502" r:id="rId8"/>
    <p:sldId id="516" r:id="rId9"/>
    <p:sldId id="511" r:id="rId10"/>
    <p:sldId id="512" r:id="rId11"/>
    <p:sldId id="513" r:id="rId12"/>
    <p:sldId id="496" r:id="rId13"/>
    <p:sldId id="491" r:id="rId14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92D7B-167C-4CBF-B5A6-18C6C68C75B5}" v="11" dt="2025-09-23T11:22:23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3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ieu GLACHANT" userId="2686823c-a003-46b6-8350-2f9ba1a4366d" providerId="ADAL" clId="{1ED3FCF6-E48F-484F-AC21-D51D7A309408}"/>
    <pc:docChg chg="undo custSel addSld delSld modSld sldOrd">
      <pc:chgData name="Matthieu GLACHANT" userId="2686823c-a003-46b6-8350-2f9ba1a4366d" providerId="ADAL" clId="{1ED3FCF6-E48F-484F-AC21-D51D7A309408}" dt="2025-09-24T17:18:16.354" v="1049" actId="2696"/>
      <pc:docMkLst>
        <pc:docMk/>
      </pc:docMkLst>
      <pc:sldChg chg="modSp mod">
        <pc:chgData name="Matthieu GLACHANT" userId="2686823c-a003-46b6-8350-2f9ba1a4366d" providerId="ADAL" clId="{1ED3FCF6-E48F-484F-AC21-D51D7A309408}" dt="2025-09-22T17:08:34.523" v="262" actId="20577"/>
        <pc:sldMkLst>
          <pc:docMk/>
          <pc:sldMk cId="3031249387" sldId="258"/>
        </pc:sldMkLst>
        <pc:spChg chg="mod">
          <ac:chgData name="Matthieu GLACHANT" userId="2686823c-a003-46b6-8350-2f9ba1a4366d" providerId="ADAL" clId="{1ED3FCF6-E48F-484F-AC21-D51D7A309408}" dt="2025-09-22T17:05:48.682" v="49" actId="20577"/>
          <ac:spMkLst>
            <pc:docMk/>
            <pc:sldMk cId="3031249387" sldId="258"/>
            <ac:spMk id="2" creationId="{4CC0A3F4-AD01-4379-84D4-6EBA3B692FE0}"/>
          </ac:spMkLst>
        </pc:spChg>
        <pc:spChg chg="mod">
          <ac:chgData name="Matthieu GLACHANT" userId="2686823c-a003-46b6-8350-2f9ba1a4366d" providerId="ADAL" clId="{1ED3FCF6-E48F-484F-AC21-D51D7A309408}" dt="2025-09-22T17:08:34.523" v="262" actId="20577"/>
          <ac:spMkLst>
            <pc:docMk/>
            <pc:sldMk cId="3031249387" sldId="258"/>
            <ac:spMk id="3" creationId="{9E65F989-D759-4193-92D8-84D3FCB2E7F1}"/>
          </ac:spMkLst>
        </pc:spChg>
        <pc:picChg chg="mod">
          <ac:chgData name="Matthieu GLACHANT" userId="2686823c-a003-46b6-8350-2f9ba1a4366d" providerId="ADAL" clId="{1ED3FCF6-E48F-484F-AC21-D51D7A309408}" dt="2025-09-22T17:05:20.043" v="26" actId="1076"/>
          <ac:picMkLst>
            <pc:docMk/>
            <pc:sldMk cId="3031249387" sldId="258"/>
            <ac:picMk id="5" creationId="{A4962460-CA12-EFFE-2E7E-CFBB16BDF383}"/>
          </ac:picMkLst>
        </pc:picChg>
        <pc:picChg chg="mod">
          <ac:chgData name="Matthieu GLACHANT" userId="2686823c-a003-46b6-8350-2f9ba1a4366d" providerId="ADAL" clId="{1ED3FCF6-E48F-484F-AC21-D51D7A309408}" dt="2025-09-22T17:05:22.795" v="27" actId="1076"/>
          <ac:picMkLst>
            <pc:docMk/>
            <pc:sldMk cId="3031249387" sldId="258"/>
            <ac:picMk id="7" creationId="{67B25A93-07B0-1EB9-9607-6F46339C99D6}"/>
          </ac:picMkLst>
        </pc:picChg>
      </pc:sldChg>
      <pc:sldChg chg="modSp mod">
        <pc:chgData name="Matthieu GLACHANT" userId="2686823c-a003-46b6-8350-2f9ba1a4366d" providerId="ADAL" clId="{1ED3FCF6-E48F-484F-AC21-D51D7A309408}" dt="2025-09-23T10:34:35.251" v="721" actId="20577"/>
        <pc:sldMkLst>
          <pc:docMk/>
          <pc:sldMk cId="3908572891" sldId="496"/>
        </pc:sldMkLst>
        <pc:spChg chg="mod">
          <ac:chgData name="Matthieu GLACHANT" userId="2686823c-a003-46b6-8350-2f9ba1a4366d" providerId="ADAL" clId="{1ED3FCF6-E48F-484F-AC21-D51D7A309408}" dt="2025-09-23T10:34:35.251" v="721" actId="20577"/>
          <ac:spMkLst>
            <pc:docMk/>
            <pc:sldMk cId="3908572891" sldId="496"/>
            <ac:spMk id="3" creationId="{0652F641-4348-48CF-93F3-D098D4653565}"/>
          </ac:spMkLst>
        </pc:spChg>
      </pc:sldChg>
      <pc:sldChg chg="modSp mod">
        <pc:chgData name="Matthieu GLACHANT" userId="2686823c-a003-46b6-8350-2f9ba1a4366d" providerId="ADAL" clId="{1ED3FCF6-E48F-484F-AC21-D51D7A309408}" dt="2025-09-23T10:05:44.859" v="395" actId="20577"/>
        <pc:sldMkLst>
          <pc:docMk/>
          <pc:sldMk cId="3797329260" sldId="502"/>
        </pc:sldMkLst>
        <pc:spChg chg="mod">
          <ac:chgData name="Matthieu GLACHANT" userId="2686823c-a003-46b6-8350-2f9ba1a4366d" providerId="ADAL" clId="{1ED3FCF6-E48F-484F-AC21-D51D7A309408}" dt="2025-09-23T10:05:44.859" v="395" actId="20577"/>
          <ac:spMkLst>
            <pc:docMk/>
            <pc:sldMk cId="3797329260" sldId="502"/>
            <ac:spMk id="3" creationId="{00000000-0000-0000-0000-000000000000}"/>
          </ac:spMkLst>
        </pc:spChg>
      </pc:sldChg>
      <pc:sldChg chg="modSp add del mod ord modClrScheme chgLayout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676994190" sldId="504"/>
        </pc:sldMkLst>
        <pc:spChg chg="mod ord">
          <ac:chgData name="Matthieu GLACHANT" userId="2686823c-a003-46b6-8350-2f9ba1a4366d" providerId="ADAL" clId="{1ED3FCF6-E48F-484F-AC21-D51D7A309408}" dt="2025-09-23T10:09:55.087" v="400" actId="700"/>
          <ac:spMkLst>
            <pc:docMk/>
            <pc:sldMk cId="676994190" sldId="504"/>
            <ac:spMk id="2" creationId="{797906C1-1B4D-FC4D-F778-0375C20151C5}"/>
          </ac:spMkLst>
        </pc:spChg>
        <pc:spChg chg="mod ord">
          <ac:chgData name="Matthieu GLACHANT" userId="2686823c-a003-46b6-8350-2f9ba1a4366d" providerId="ADAL" clId="{1ED3FCF6-E48F-484F-AC21-D51D7A309408}" dt="2025-09-23T10:09:55.087" v="400" actId="700"/>
          <ac:spMkLst>
            <pc:docMk/>
            <pc:sldMk cId="676994190" sldId="504"/>
            <ac:spMk id="5" creationId="{23741C6E-7666-EE1C-CE4C-21C55E41C318}"/>
          </ac:spMkLst>
        </pc:spChg>
      </pc:sldChg>
      <pc:sldChg chg="del">
        <pc:chgData name="Matthieu GLACHANT" userId="2686823c-a003-46b6-8350-2f9ba1a4366d" providerId="ADAL" clId="{1ED3FCF6-E48F-484F-AC21-D51D7A309408}" dt="2025-09-23T07:11:13.896" v="278" actId="2696"/>
        <pc:sldMkLst>
          <pc:docMk/>
          <pc:sldMk cId="794606918" sldId="504"/>
        </pc:sldMkLst>
      </pc:sldChg>
      <pc:sldChg chg="del">
        <pc:chgData name="Matthieu GLACHANT" userId="2686823c-a003-46b6-8350-2f9ba1a4366d" providerId="ADAL" clId="{1ED3FCF6-E48F-484F-AC21-D51D7A309408}" dt="2025-09-23T07:11:13.896" v="278" actId="2696"/>
        <pc:sldMkLst>
          <pc:docMk/>
          <pc:sldMk cId="883804129" sldId="505"/>
        </pc:sldMkLst>
      </pc:sldChg>
      <pc:sldChg chg="add del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1155052574" sldId="505"/>
        </pc:sldMkLst>
      </pc:sldChg>
      <pc:sldChg chg="add del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176439940" sldId="506"/>
        </pc:sldMkLst>
      </pc:sldChg>
      <pc:sldChg chg="del">
        <pc:chgData name="Matthieu GLACHANT" userId="2686823c-a003-46b6-8350-2f9ba1a4366d" providerId="ADAL" clId="{1ED3FCF6-E48F-484F-AC21-D51D7A309408}" dt="2025-09-23T07:11:13.896" v="278" actId="2696"/>
        <pc:sldMkLst>
          <pc:docMk/>
          <pc:sldMk cId="816988278" sldId="506"/>
        </pc:sldMkLst>
      </pc:sldChg>
      <pc:sldChg chg="modSp add del mod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47011210" sldId="507"/>
        </pc:sldMkLst>
        <pc:spChg chg="mod">
          <ac:chgData name="Matthieu GLACHANT" userId="2686823c-a003-46b6-8350-2f9ba1a4366d" providerId="ADAL" clId="{1ED3FCF6-E48F-484F-AC21-D51D7A309408}" dt="2025-09-23T10:04:45.841" v="394" actId="20577"/>
          <ac:spMkLst>
            <pc:docMk/>
            <pc:sldMk cId="47011210" sldId="507"/>
            <ac:spMk id="3" creationId="{BAF9A6F2-ED33-CBFF-018A-0756419E5DFD}"/>
          </ac:spMkLst>
        </pc:spChg>
      </pc:sldChg>
      <pc:sldChg chg="del">
        <pc:chgData name="Matthieu GLACHANT" userId="2686823c-a003-46b6-8350-2f9ba1a4366d" providerId="ADAL" clId="{1ED3FCF6-E48F-484F-AC21-D51D7A309408}" dt="2025-09-23T07:11:13.896" v="278" actId="2696"/>
        <pc:sldMkLst>
          <pc:docMk/>
          <pc:sldMk cId="1706028762" sldId="507"/>
        </pc:sldMkLst>
      </pc:sldChg>
      <pc:sldChg chg="modSp mod">
        <pc:chgData name="Matthieu GLACHANT" userId="2686823c-a003-46b6-8350-2f9ba1a4366d" providerId="ADAL" clId="{1ED3FCF6-E48F-484F-AC21-D51D7A309408}" dt="2025-09-23T09:43:58.108" v="367" actId="27636"/>
        <pc:sldMkLst>
          <pc:docMk/>
          <pc:sldMk cId="18422943" sldId="508"/>
        </pc:sldMkLst>
        <pc:spChg chg="mod">
          <ac:chgData name="Matthieu GLACHANT" userId="2686823c-a003-46b6-8350-2f9ba1a4366d" providerId="ADAL" clId="{1ED3FCF6-E48F-484F-AC21-D51D7A309408}" dt="2025-09-23T09:43:58.108" v="367" actId="27636"/>
          <ac:spMkLst>
            <pc:docMk/>
            <pc:sldMk cId="18422943" sldId="508"/>
            <ac:spMk id="3" creationId="{F0600A4F-27A8-842F-CA3F-D0C366177788}"/>
          </ac:spMkLst>
        </pc:spChg>
      </pc:sldChg>
      <pc:sldChg chg="modSp mod">
        <pc:chgData name="Matthieu GLACHANT" userId="2686823c-a003-46b6-8350-2f9ba1a4366d" providerId="ADAL" clId="{1ED3FCF6-E48F-484F-AC21-D51D7A309408}" dt="2025-09-23T11:18:41.290" v="723" actId="20577"/>
        <pc:sldMkLst>
          <pc:docMk/>
          <pc:sldMk cId="279507983" sldId="512"/>
        </pc:sldMkLst>
        <pc:spChg chg="mod">
          <ac:chgData name="Matthieu GLACHANT" userId="2686823c-a003-46b6-8350-2f9ba1a4366d" providerId="ADAL" clId="{1ED3FCF6-E48F-484F-AC21-D51D7A309408}" dt="2025-09-23T11:18:41.290" v="723" actId="20577"/>
          <ac:spMkLst>
            <pc:docMk/>
            <pc:sldMk cId="279507983" sldId="512"/>
            <ac:spMk id="2" creationId="{13ADBBBF-CCFD-1017-1276-39B75D637910}"/>
          </ac:spMkLst>
        </pc:spChg>
      </pc:sldChg>
      <pc:sldChg chg="del">
        <pc:chgData name="Matthieu GLACHANT" userId="2686823c-a003-46b6-8350-2f9ba1a4366d" providerId="ADAL" clId="{1ED3FCF6-E48F-484F-AC21-D51D7A309408}" dt="2025-09-23T07:11:24.184" v="280" actId="47"/>
        <pc:sldMkLst>
          <pc:docMk/>
          <pc:sldMk cId="3672507906" sldId="514"/>
        </pc:sldMkLst>
      </pc:sldChg>
      <pc:sldChg chg="delSp mod modShow">
        <pc:chgData name="Matthieu GLACHANT" userId="2686823c-a003-46b6-8350-2f9ba1a4366d" providerId="ADAL" clId="{1ED3FCF6-E48F-484F-AC21-D51D7A309408}" dt="2025-09-23T11:18:19.999" v="722" actId="729"/>
        <pc:sldMkLst>
          <pc:docMk/>
          <pc:sldMk cId="1289834536" sldId="516"/>
        </pc:sldMkLst>
        <pc:spChg chg="del">
          <ac:chgData name="Matthieu GLACHANT" userId="2686823c-a003-46b6-8350-2f9ba1a4366d" providerId="ADAL" clId="{1ED3FCF6-E48F-484F-AC21-D51D7A309408}" dt="2025-09-23T10:05:58.434" v="396" actId="478"/>
          <ac:spMkLst>
            <pc:docMk/>
            <pc:sldMk cId="1289834536" sldId="516"/>
            <ac:spMk id="7" creationId="{17C5CF09-216D-7149-1D36-44B4869CC700}"/>
          </ac:spMkLst>
        </pc:spChg>
      </pc:sldChg>
      <pc:sldChg chg="addSp delSp modSp new del mod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562696738" sldId="518"/>
        </pc:sldMkLst>
        <pc:spChg chg="del">
          <ac:chgData name="Matthieu GLACHANT" userId="2686823c-a003-46b6-8350-2f9ba1a4366d" providerId="ADAL" clId="{1ED3FCF6-E48F-484F-AC21-D51D7A309408}" dt="2025-09-23T10:10:45.617" v="411" actId="478"/>
          <ac:spMkLst>
            <pc:docMk/>
            <pc:sldMk cId="562696738" sldId="518"/>
            <ac:spMk id="2" creationId="{179DD651-E98D-6425-DEE8-15D1A5DA3D6E}"/>
          </ac:spMkLst>
        </pc:spChg>
        <pc:spChg chg="del">
          <ac:chgData name="Matthieu GLACHANT" userId="2686823c-a003-46b6-8350-2f9ba1a4366d" providerId="ADAL" clId="{1ED3FCF6-E48F-484F-AC21-D51D7A309408}" dt="2025-09-23T10:10:02.743" v="402"/>
          <ac:spMkLst>
            <pc:docMk/>
            <pc:sldMk cId="562696738" sldId="518"/>
            <ac:spMk id="3" creationId="{385BCFB9-EAB7-7B71-9A62-3A857EC7BF5D}"/>
          </ac:spMkLst>
        </pc:spChg>
        <pc:spChg chg="add mod">
          <ac:chgData name="Matthieu GLACHANT" userId="2686823c-a003-46b6-8350-2f9ba1a4366d" providerId="ADAL" clId="{1ED3FCF6-E48F-484F-AC21-D51D7A309408}" dt="2025-09-23T10:11:58.153" v="424" actId="27636"/>
          <ac:spMkLst>
            <pc:docMk/>
            <pc:sldMk cId="562696738" sldId="518"/>
            <ac:spMk id="5" creationId="{53E23583-693A-C153-D67D-FAE52A490F9A}"/>
          </ac:spMkLst>
        </pc:spChg>
        <pc:picChg chg="add mod">
          <ac:chgData name="Matthieu GLACHANT" userId="2686823c-a003-46b6-8350-2f9ba1a4366d" providerId="ADAL" clId="{1ED3FCF6-E48F-484F-AC21-D51D7A309408}" dt="2025-09-23T10:10:30.447" v="406" actId="1076"/>
          <ac:picMkLst>
            <pc:docMk/>
            <pc:sldMk cId="562696738" sldId="518"/>
            <ac:picMk id="4" creationId="{70056392-F9C0-0E49-1012-B56583B8387C}"/>
          </ac:picMkLst>
        </pc:picChg>
      </pc:sldChg>
      <pc:sldChg chg="modSp new del mod">
        <pc:chgData name="Matthieu GLACHANT" userId="2686823c-a003-46b6-8350-2f9ba1a4366d" providerId="ADAL" clId="{1ED3FCF6-E48F-484F-AC21-D51D7A309408}" dt="2025-09-24T17:16:27.658" v="1048" actId="2696"/>
        <pc:sldMkLst>
          <pc:docMk/>
          <pc:sldMk cId="1796606872" sldId="519"/>
        </pc:sldMkLst>
        <pc:spChg chg="mod">
          <ac:chgData name="Matthieu GLACHANT" userId="2686823c-a003-46b6-8350-2f9ba1a4366d" providerId="ADAL" clId="{1ED3FCF6-E48F-484F-AC21-D51D7A309408}" dt="2025-09-23T10:14:29.075" v="461" actId="1076"/>
          <ac:spMkLst>
            <pc:docMk/>
            <pc:sldMk cId="1796606872" sldId="519"/>
            <ac:spMk id="2" creationId="{A480A33A-14D5-C1F4-8522-8033DB76B93F}"/>
          </ac:spMkLst>
        </pc:spChg>
        <pc:spChg chg="mod">
          <ac:chgData name="Matthieu GLACHANT" userId="2686823c-a003-46b6-8350-2f9ba1a4366d" providerId="ADAL" clId="{1ED3FCF6-E48F-484F-AC21-D51D7A309408}" dt="2025-09-23T10:14:20.508" v="460" actId="20577"/>
          <ac:spMkLst>
            <pc:docMk/>
            <pc:sldMk cId="1796606872" sldId="519"/>
            <ac:spMk id="3" creationId="{DEA07202-2CBB-864F-704A-F52CD2DC80C7}"/>
          </ac:spMkLst>
        </pc:spChg>
      </pc:sldChg>
      <pc:sldChg chg="modSp add del mod">
        <pc:chgData name="Matthieu GLACHANT" userId="2686823c-a003-46b6-8350-2f9ba1a4366d" providerId="ADAL" clId="{1ED3FCF6-E48F-484F-AC21-D51D7A309408}" dt="2025-09-24T17:18:16.354" v="1049" actId="2696"/>
        <pc:sldMkLst>
          <pc:docMk/>
          <pc:sldMk cId="866473972" sldId="520"/>
        </pc:sldMkLst>
        <pc:spChg chg="mod">
          <ac:chgData name="Matthieu GLACHANT" userId="2686823c-a003-46b6-8350-2f9ba1a4366d" providerId="ADAL" clId="{1ED3FCF6-E48F-484F-AC21-D51D7A309408}" dt="2025-09-23T11:19:24.840" v="739" actId="20577"/>
          <ac:spMkLst>
            <pc:docMk/>
            <pc:sldMk cId="866473972" sldId="520"/>
            <ac:spMk id="5" creationId="{0A7AFEDB-1B8E-95C4-A781-E1536BAE7DBB}"/>
          </ac:spMkLst>
        </pc:spChg>
      </pc:sldChg>
      <pc:sldChg chg="addSp delSp modSp new del mod">
        <pc:chgData name="Matthieu GLACHANT" userId="2686823c-a003-46b6-8350-2f9ba1a4366d" providerId="ADAL" clId="{1ED3FCF6-E48F-484F-AC21-D51D7A309408}" dt="2025-09-24T17:18:16.354" v="1049" actId="2696"/>
        <pc:sldMkLst>
          <pc:docMk/>
          <pc:sldMk cId="3602884243" sldId="521"/>
        </pc:sldMkLst>
        <pc:spChg chg="mod">
          <ac:chgData name="Matthieu GLACHANT" userId="2686823c-a003-46b6-8350-2f9ba1a4366d" providerId="ADAL" clId="{1ED3FCF6-E48F-484F-AC21-D51D7A309408}" dt="2025-09-23T11:26:37.803" v="1046" actId="20577"/>
          <ac:spMkLst>
            <pc:docMk/>
            <pc:sldMk cId="3602884243" sldId="521"/>
            <ac:spMk id="2" creationId="{C0E180AD-9522-F798-EC4E-233F2AFE6AB1}"/>
          </ac:spMkLst>
        </pc:spChg>
        <pc:spChg chg="del">
          <ac:chgData name="Matthieu GLACHANT" userId="2686823c-a003-46b6-8350-2f9ba1a4366d" providerId="ADAL" clId="{1ED3FCF6-E48F-484F-AC21-D51D7A309408}" dt="2025-09-23T11:21:30.315" v="742"/>
          <ac:spMkLst>
            <pc:docMk/>
            <pc:sldMk cId="3602884243" sldId="521"/>
            <ac:spMk id="3" creationId="{D646EF0E-9B38-C232-013C-1939630C5A70}"/>
          </ac:spMkLst>
        </pc:spChg>
        <pc:spChg chg="add mod">
          <ac:chgData name="Matthieu GLACHANT" userId="2686823c-a003-46b6-8350-2f9ba1a4366d" providerId="ADAL" clId="{1ED3FCF6-E48F-484F-AC21-D51D7A309408}" dt="2025-09-23T11:25:00.219" v="886" actId="20577"/>
          <ac:spMkLst>
            <pc:docMk/>
            <pc:sldMk cId="3602884243" sldId="521"/>
            <ac:spMk id="6" creationId="{5FE40AFA-C311-7B0E-9F77-7152A9463E48}"/>
          </ac:spMkLst>
        </pc:spChg>
        <pc:picChg chg="add del mod">
          <ac:chgData name="Matthieu GLACHANT" userId="2686823c-a003-46b6-8350-2f9ba1a4366d" providerId="ADAL" clId="{1ED3FCF6-E48F-484F-AC21-D51D7A309408}" dt="2025-09-23T11:21:32.297" v="743" actId="478"/>
          <ac:picMkLst>
            <pc:docMk/>
            <pc:sldMk cId="3602884243" sldId="521"/>
            <ac:picMk id="4" creationId="{357A42F2-C2DD-688E-E395-E7C1E8B90BA7}"/>
          </ac:picMkLst>
        </pc:picChg>
      </pc:sldChg>
      <pc:sldChg chg="add del">
        <pc:chgData name="Matthieu GLACHANT" userId="2686823c-a003-46b6-8350-2f9ba1a4366d" providerId="ADAL" clId="{1ED3FCF6-E48F-484F-AC21-D51D7A309408}" dt="2025-09-23T11:26:48.800" v="1047" actId="47"/>
        <pc:sldMkLst>
          <pc:docMk/>
          <pc:sldMk cId="539989113" sldId="52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23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67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076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rti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9332"/>
            <a:ext cx="12192000" cy="66848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457200" indent="-457200">
              <a:buClrTx/>
              <a:buSzPct val="130000"/>
              <a:buFont typeface="Calibri Light" panose="020F0302020204030204" pitchFamily="34" charset="0"/>
              <a:buChar char="▪"/>
              <a:defRPr sz="2800" b="1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38200" y="1336527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 marL="800100" indent="-342900">
              <a:buFont typeface="Calibri" panose="020F0502020204030204" pitchFamily="34" charset="0"/>
              <a:buChar char="‒"/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802B-1227-474A-85B8-04CF435815C7}" type="datetime1">
              <a:rPr lang="fr-FR" smtClean="0"/>
              <a:t>24/09/2025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Effects</a:t>
            </a:r>
            <a:r>
              <a:rPr lang="fr-FR" baseline="0" dirty="0">
                <a:solidFill>
                  <a:schemeClr val="bg1"/>
                </a:solidFill>
              </a:rPr>
              <a:t> of Home </a:t>
            </a:r>
            <a:r>
              <a:rPr lang="fr-FR" baseline="0" dirty="0" err="1">
                <a:solidFill>
                  <a:schemeClr val="bg1"/>
                </a:solidFill>
              </a:rPr>
              <a:t>Energy</a:t>
            </a:r>
            <a:r>
              <a:rPr lang="fr-FR" baseline="0" dirty="0">
                <a:solidFill>
                  <a:schemeClr val="bg1"/>
                </a:solidFill>
              </a:rPr>
              <a:t> </a:t>
            </a:r>
            <a:r>
              <a:rPr lang="fr-FR" baseline="0" dirty="0" err="1">
                <a:solidFill>
                  <a:schemeClr val="bg1"/>
                </a:solidFill>
              </a:rPr>
              <a:t>Retrofits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5194889-CA15-4DCD-B365-12161558E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0871"/>
          <a:stretch/>
        </p:blipFill>
        <p:spPr>
          <a:xfrm>
            <a:off x="5142089" y="6220959"/>
            <a:ext cx="1811124" cy="57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8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0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7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96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7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9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55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01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40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1D424-CD10-436A-8727-29D949D3CFE9}" type="datetimeFigureOut">
              <a:rPr lang="fr-FR" smtClean="0"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3D9A-887D-43BA-99B6-93DF467726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79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9389" y="2109188"/>
            <a:ext cx="10992051" cy="2007134"/>
          </a:xfrm>
        </p:spPr>
        <p:txBody>
          <a:bodyPr>
            <a:normAutofit/>
          </a:bodyPr>
          <a:lstStyle/>
          <a:p>
            <a:r>
              <a:rPr lang="fr-FR" altLang="fr-FR" sz="4000" b="1" dirty="0">
                <a:solidFill>
                  <a:srgbClr val="C00000"/>
                </a:solidFill>
              </a:rPr>
              <a:t>Une évaluation du dispositif des Certificats d'Économie d'Énergie </a:t>
            </a:r>
            <a:br>
              <a:rPr lang="fr-FR" altLang="fr-FR" sz="4000" b="1" dirty="0">
                <a:solidFill>
                  <a:srgbClr val="C00000"/>
                </a:solidFill>
              </a:rPr>
            </a:br>
            <a:r>
              <a:rPr lang="fr-FR" altLang="fr-FR" sz="4000" b="1" dirty="0">
                <a:solidFill>
                  <a:srgbClr val="C00000"/>
                </a:solidFill>
              </a:rPr>
              <a:t>Impact énergétique et coûts évités du carbone</a:t>
            </a:r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0079" y="4434952"/>
            <a:ext cx="9144000" cy="2007133"/>
          </a:xfrm>
        </p:spPr>
        <p:txBody>
          <a:bodyPr>
            <a:normAutofit/>
          </a:bodyPr>
          <a:lstStyle/>
          <a:p>
            <a:r>
              <a:rPr lang="fr-FR" dirty="0"/>
              <a:t>Guillaume Wald, Matthieu </a:t>
            </a:r>
            <a:r>
              <a:rPr lang="fr-FR" dirty="0" err="1"/>
              <a:t>Glachant</a:t>
            </a:r>
            <a:endParaRPr lang="fr-FR" dirty="0"/>
          </a:p>
          <a:p>
            <a:r>
              <a:rPr lang="fr-FR" dirty="0"/>
              <a:t>Séminaire : Les politiques de rénovation énergétique à l’épreuve des données</a:t>
            </a:r>
          </a:p>
          <a:p>
            <a:r>
              <a:rPr lang="fr-FR" dirty="0"/>
              <a:t>23/09/2025</a:t>
            </a:r>
          </a:p>
        </p:txBody>
      </p:sp>
      <p:pic>
        <p:nvPicPr>
          <p:cNvPr id="1027" name="Picture 3" descr="Mines Paris – PSL, Grande école d'ingénieurs">
            <a:extLst>
              <a:ext uri="{FF2B5EF4-FFF2-40B4-BE49-F238E27FC236}">
                <a16:creationId xmlns:a16="http://schemas.microsoft.com/office/drawing/2014/main" id="{49133318-0CB8-D478-6101-1160FC5A2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302" y="781948"/>
            <a:ext cx="3356207" cy="100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7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8FDE3-C8CF-877E-7107-4BE5DFE5E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ADBBBF-CCFD-1017-1276-39B75D637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Notre approche par les prix des CEE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953D9D6-43A8-45CA-96B3-6311DEC6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833"/>
            <a:ext cx="4596442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/>
              <a:t>Le prix du CEE reflète les coûts supportés par les obligés pour les produire</a:t>
            </a:r>
          </a:p>
          <a:p>
            <a:pPr lvl="1"/>
            <a:r>
              <a:rPr lang="fr-FR" dirty="0"/>
              <a:t>Primes + coûts de transaction et administratifs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Le niveau des primes reflète les coûts et bénéfices pour les ménages aidés</a:t>
            </a:r>
          </a:p>
          <a:p>
            <a:pPr lvl="1"/>
            <a:r>
              <a:rPr lang="fr-FR" dirty="0"/>
              <a:t>Monétaires (e.g., réduction de la facture énergétique)</a:t>
            </a:r>
          </a:p>
          <a:p>
            <a:pPr lvl="1"/>
            <a:r>
              <a:rPr lang="fr-FR" dirty="0"/>
              <a:t>Non monétaire (e.g. l’inconfort pendant les travaux)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8C50CD3-D59C-7242-58B3-307C88EDA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455" y="2192615"/>
            <a:ext cx="4949719" cy="3429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E4D0F90-94BF-6F6A-918A-9B08DC679F09}"/>
              </a:ext>
            </a:extLst>
          </p:cNvPr>
          <p:cNvSpPr txBox="1"/>
          <p:nvPr/>
        </p:nvSpPr>
        <p:spPr>
          <a:xfrm>
            <a:off x="6394330" y="1720597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dirty="0"/>
              <a:t>Evolution du prix moyen CEE 2018 - 2020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938F73-7535-5753-1958-5427E37E4E3F}"/>
              </a:ext>
            </a:extLst>
          </p:cNvPr>
          <p:cNvSpPr txBox="1"/>
          <p:nvPr/>
        </p:nvSpPr>
        <p:spPr>
          <a:xfrm>
            <a:off x="948186" y="6123543"/>
            <a:ext cx="10015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C00000"/>
                </a:solidFill>
              </a:rPr>
              <a:t>=&gt; Un périmètre moins étroit que le calcul traditionnel</a:t>
            </a:r>
          </a:p>
        </p:txBody>
      </p:sp>
    </p:spTree>
    <p:extLst>
      <p:ext uri="{BB962C8B-B14F-4D97-AF65-F5344CB8AC3E}">
        <p14:creationId xmlns:p14="http://schemas.microsoft.com/office/powerpoint/2010/main" val="279507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B935E9-B9AA-D093-3211-A8573BCE6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358987-BDF4-0449-7488-2A487D9B0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b="1" dirty="0">
                <a:solidFill>
                  <a:srgbClr val="C00000"/>
                </a:solidFill>
              </a:rPr>
              <a:t>150 euros la tonne de CO2 évité</a:t>
            </a:r>
          </a:p>
          <a:p>
            <a:pPr marL="0" indent="0" algn="ctr">
              <a:buNone/>
            </a:pPr>
            <a:endParaRPr lang="fr-FR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fr-FR" b="1" dirty="0">
              <a:solidFill>
                <a:srgbClr val="C00000"/>
              </a:solidFill>
            </a:endParaRPr>
          </a:p>
          <a:p>
            <a:r>
              <a:rPr lang="fr-FR" dirty="0"/>
              <a:t>L’Etat a défini un critère pour juger de la rentabilité des actions en faveur du climat : 256 euros par tonne en 2025 (France Stratégie, 2025)</a:t>
            </a:r>
          </a:p>
        </p:txBody>
      </p:sp>
    </p:spTree>
    <p:extLst>
      <p:ext uri="{BB962C8B-B14F-4D97-AF65-F5344CB8AC3E}">
        <p14:creationId xmlns:p14="http://schemas.microsoft.com/office/powerpoint/2010/main" val="1202326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57E3FB-8D7C-4D1F-B651-AA6C83C08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52F641-4348-48CF-93F3-D098D4653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053" y="1769107"/>
            <a:ext cx="10515600" cy="4747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RAPPEL</a:t>
            </a:r>
            <a:r>
              <a:rPr lang="fr-FR" dirty="0"/>
              <a:t> : Notre échantillon inclut essentiellement des travaux d’isolation mono-geste de maisons individuelles réalisés dans des zones périphériques</a:t>
            </a:r>
          </a:p>
          <a:p>
            <a:pPr lvl="1"/>
            <a:r>
              <a:rPr lang="fr-FR" dirty="0"/>
              <a:t>Notre travail ne dit rien sur la rénovation globale ou sur d’autres solutions de réduction des émissions de CO2</a:t>
            </a:r>
          </a:p>
          <a:p>
            <a:r>
              <a:rPr lang="fr-FR" dirty="0"/>
              <a:t> Sur ce périmètre, la rénovation énergétique dans le secteur résidentiel apparaît comme une solution pertinente dans la lutte contre le changement climatique</a:t>
            </a:r>
          </a:p>
          <a:p>
            <a:r>
              <a:rPr lang="fr-FR" dirty="0"/>
              <a:t>Les forfaits énergétiques des fiches CEE surestiment l’impact énergétique de la rénovation</a:t>
            </a:r>
          </a:p>
          <a:p>
            <a:pPr lvl="1"/>
            <a:r>
              <a:rPr lang="fr-FR" dirty="0"/>
              <a:t>Que faut-il critiquer ? Une faible qualité de la rénovation énergétique moyenne ou des erreurs de modélisation ?</a:t>
            </a:r>
          </a:p>
          <a:p>
            <a:r>
              <a:rPr lang="fr-FR" dirty="0"/>
              <a:t>Prochaine étape : évaluer l’impact de l’augmentation des prix de l’énergie induite par le dispositif sur les émissions de CO2 et le coût de leurs réduction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8572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12B6F-CBE6-49BA-86B7-4077ACE39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2D12A5-1B5C-423E-B6EC-65382F9DB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57632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12A930-D99E-D562-C350-0444C5CE3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fonctionne le dispositif des CEE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00A4F-27A8-842F-CA3F-D0C366177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46224"/>
            <a:ext cx="5717784" cy="4829175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Tous les quatre ans, une obligation d’économies d’énergie attribuée à chaque fournisseur d’énergie</a:t>
            </a:r>
          </a:p>
          <a:p>
            <a:pPr lvl="1"/>
            <a:r>
              <a:rPr lang="fr-FR" dirty="0"/>
              <a:t>Un volume d’économies d’énergie conventionnelles à réaliser</a:t>
            </a:r>
          </a:p>
          <a:p>
            <a:r>
              <a:rPr lang="fr-FR" dirty="0"/>
              <a:t>Les obligés subventionnent les investissements d’efficacité énergétique</a:t>
            </a:r>
          </a:p>
          <a:p>
            <a:pPr lvl="1"/>
            <a:r>
              <a:rPr lang="fr-FR" dirty="0"/>
              <a:t>4 milliards d’euros de primes dans le secteur résidentiel en 2022 (Cour des Comptes 2024)</a:t>
            </a:r>
          </a:p>
          <a:p>
            <a:r>
              <a:rPr lang="fr-FR" dirty="0"/>
              <a:t>Chaque investissement génère des certificats proportionnels aux économies projetées sur sa durée de vie</a:t>
            </a:r>
          </a:p>
          <a:p>
            <a:pPr lvl="1"/>
            <a:r>
              <a:rPr lang="fr-FR" dirty="0"/>
              <a:t>1 CEE, hors bonification = 1kWh économisé </a:t>
            </a:r>
          </a:p>
          <a:p>
            <a:r>
              <a:rPr lang="fr-FR" dirty="0"/>
              <a:t>Les CEE sont échangeables sur un marché</a:t>
            </a:r>
          </a:p>
          <a:p>
            <a:endParaRPr lang="fr-FR" dirty="0"/>
          </a:p>
        </p:txBody>
      </p:sp>
      <p:pic>
        <p:nvPicPr>
          <p:cNvPr id="3074" name="Picture 2" descr="Dispositif des Certificats d'Economies d'Energie">
            <a:extLst>
              <a:ext uri="{FF2B5EF4-FFF2-40B4-BE49-F238E27FC236}">
                <a16:creationId xmlns:a16="http://schemas.microsoft.com/office/drawing/2014/main" id="{18949037-32B5-FC5B-5D12-6037A2BAD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84" y="2185988"/>
            <a:ext cx="5792981" cy="330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47899D-3AB5-F976-58BC-10A61C98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Motivation et questions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331CCEF-CDCF-42C6-10CB-57237FFA3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rénovation des bâtiments représente 72% des investissements à réaliser pour réduire de 55% les émissions de GES à l’horizon 2030 (Pisani-Ferry, Mahfouz, 2023)</a:t>
            </a:r>
          </a:p>
          <a:p>
            <a:endParaRPr lang="fr-FR" dirty="0"/>
          </a:p>
          <a:p>
            <a:r>
              <a:rPr lang="fr-FR" dirty="0"/>
              <a:t>Quel est l’impact du dispositif sur les émissions de CO2 ?</a:t>
            </a:r>
          </a:p>
          <a:p>
            <a:pPr lvl="1"/>
            <a:r>
              <a:rPr lang="fr-FR" dirty="0"/>
              <a:t>Sur la consommation d’électricité ?</a:t>
            </a:r>
          </a:p>
          <a:p>
            <a:pPr lvl="1"/>
            <a:r>
              <a:rPr lang="fr-FR" dirty="0"/>
              <a:t>Sur la consommation de gaz ?</a:t>
            </a:r>
          </a:p>
          <a:p>
            <a:r>
              <a:rPr lang="fr-FR" dirty="0"/>
              <a:t>Quel est le coût de la tonne de CO2 évitée par le dispositif ?</a:t>
            </a:r>
          </a:p>
          <a:p>
            <a:pPr lvl="1"/>
            <a:r>
              <a:rPr lang="fr-FR" dirty="0"/>
              <a:t>Une donnée clé pour hiérarchiser les solutions de lutte contre le changement climatique</a:t>
            </a:r>
          </a:p>
        </p:txBody>
      </p:sp>
    </p:spTree>
    <p:extLst>
      <p:ext uri="{BB962C8B-B14F-4D97-AF65-F5344CB8AC3E}">
        <p14:creationId xmlns:p14="http://schemas.microsoft.com/office/powerpoint/2010/main" val="405662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C0A3F4-AD01-4379-84D4-6EBA3B692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Echantillon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65F989-D759-4193-92D8-84D3FCB2E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660" y="1825625"/>
            <a:ext cx="5744859" cy="4351338"/>
          </a:xfrm>
        </p:spPr>
        <p:txBody>
          <a:bodyPr>
            <a:normAutofit/>
          </a:bodyPr>
          <a:lstStyle/>
          <a:p>
            <a:r>
              <a:rPr lang="fr-FR" dirty="0"/>
              <a:t>4761 municipalités sur la période 2018-2020 (5,2 millions d’habitants)</a:t>
            </a:r>
          </a:p>
          <a:p>
            <a:r>
              <a:rPr lang="fr-FR" dirty="0"/>
              <a:t>Toutes les communes sans chauffage urbain et avec chauffage au fioul + propane &lt; 10%</a:t>
            </a:r>
          </a:p>
          <a:p>
            <a:r>
              <a:rPr lang="fr-FR" dirty="0"/>
              <a:t>Presque 100% maisons individuelles</a:t>
            </a:r>
          </a:p>
          <a:p>
            <a:pPr marL="457200" lvl="1" indent="0">
              <a:buNone/>
            </a:pPr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sz="2200" b="1" dirty="0">
                <a:solidFill>
                  <a:srgbClr val="C00000"/>
                </a:solidFill>
              </a:rPr>
              <a:t> Zones périphériques non rurales</a:t>
            </a:r>
            <a:r>
              <a:rPr lang="fr-FR" sz="2000" dirty="0"/>
              <a:t> </a:t>
            </a:r>
            <a:endParaRPr lang="fr-FR" sz="2200" b="1" dirty="0">
              <a:solidFill>
                <a:srgbClr val="C00000"/>
              </a:solidFill>
            </a:endParaRPr>
          </a:p>
          <a:p>
            <a:pPr>
              <a:buFont typeface="Symbol" panose="05050102010706020507" pitchFamily="18" charset="2"/>
              <a:buChar char="Þ"/>
            </a:pPr>
            <a:endParaRPr lang="fr-FR" sz="2200" b="1" dirty="0">
              <a:solidFill>
                <a:srgbClr val="C0000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lvl="1"/>
            <a:endParaRPr lang="fr-FR" dirty="0"/>
          </a:p>
        </p:txBody>
      </p:sp>
      <p:pic>
        <p:nvPicPr>
          <p:cNvPr id="5" name="Image 4" descr="Une image contenant texte, cart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A4962460-CA12-EFFE-2E7E-CFBB16BDF3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335" y="3376451"/>
            <a:ext cx="4395465" cy="3116424"/>
          </a:xfrm>
          <a:prstGeom prst="rect">
            <a:avLst/>
          </a:prstGeom>
        </p:spPr>
      </p:pic>
      <p:pic>
        <p:nvPicPr>
          <p:cNvPr id="7" name="Image 6" descr="Une image contenant carte, visualisation&#10;&#10;Le contenu généré par l’IA peut être incorrect.">
            <a:extLst>
              <a:ext uri="{FF2B5EF4-FFF2-40B4-BE49-F238E27FC236}">
                <a16:creationId xmlns:a16="http://schemas.microsoft.com/office/drawing/2014/main" id="{67B25A93-07B0-1EB9-9607-6F46339C9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466" y="365125"/>
            <a:ext cx="4423913" cy="314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249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C3518A-3646-CDAC-8233-08347A3E9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773177-E3CC-0D7C-0362-69472911C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Données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02EC88-05BA-037C-08EC-DD323D502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660" y="1825625"/>
            <a:ext cx="108777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200" b="1" dirty="0">
                <a:solidFill>
                  <a:srgbClr val="C00000"/>
                </a:solidFill>
              </a:rPr>
              <a:t>Au niveau municipal et pour chaque année</a:t>
            </a:r>
          </a:p>
          <a:p>
            <a:r>
              <a:rPr lang="fr-FR" dirty="0"/>
              <a:t>Travaux rénovation aidés CEE</a:t>
            </a:r>
          </a:p>
          <a:p>
            <a:pPr lvl="1"/>
            <a:r>
              <a:rPr lang="fr-FR" dirty="0"/>
              <a:t>Nombre de CEE généré, types, date de fin de travaux</a:t>
            </a:r>
          </a:p>
          <a:p>
            <a:pPr lvl="1"/>
            <a:r>
              <a:rPr lang="fr-FR" dirty="0"/>
              <a:t>82% de CEE « isolation » réalisés à 79% dans logements chauffés au gaz</a:t>
            </a:r>
          </a:p>
          <a:p>
            <a:r>
              <a:rPr lang="fr-FR" dirty="0"/>
              <a:t>Consommation de gaz et d’électricité</a:t>
            </a:r>
          </a:p>
          <a:p>
            <a:r>
              <a:rPr lang="fr-FR" dirty="0"/>
              <a:t>Revenu, population</a:t>
            </a:r>
          </a:p>
          <a:p>
            <a:r>
              <a:rPr lang="fr-FR" dirty="0"/>
              <a:t>Température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5476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83E9C-6E62-0AD6-486D-5103267A0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B5612E-9CC9-D473-0F14-856A2B4E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Modèle de régression avec effets fixes et variables instrumentales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27A15417-30C8-5870-3E38-E71CFB836B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741430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fr-F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𝑌𝑖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 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𝑟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pPr lvl="0"/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𝑌𝑖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= Consommation énergétique (gaz ou électricité) de la municipalité </a:t>
                </a:r>
                <a:r>
                  <a:rPr lang="fr-FR" i="1" dirty="0">
                    <a:solidFill>
                      <a:schemeClr val="tx1"/>
                    </a:solidFill>
                  </a:rPr>
                  <a:t>i </a:t>
                </a:r>
                <a:r>
                  <a:rPr lang="fr-FR" dirty="0">
                    <a:solidFill>
                      <a:schemeClr val="tx1"/>
                    </a:solidFill>
                  </a:rPr>
                  <a:t>l’année </a:t>
                </a:r>
                <a:r>
                  <a:rPr lang="fr-FR" i="1" dirty="0">
                    <a:solidFill>
                      <a:schemeClr val="tx1"/>
                    </a:solidFill>
                  </a:rPr>
                  <a:t>t.</a:t>
                </a:r>
                <a:endParaRPr lang="fr-FR" dirty="0">
                  <a:solidFill>
                    <a:schemeClr val="tx1"/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fr-F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= Quantité de travaux réalisés depuis 2018 jusqu’à l’année </a:t>
                </a:r>
                <a14:m>
                  <m:oMath xmlns:m="http://schemas.openxmlformats.org/officeDocument/2006/math">
                    <m:r>
                      <a:rPr lang="fr-F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mesurée par le volume d’économies d’énergies certifiés par les CEE</a:t>
                </a:r>
                <a:endParaRPr lang="fr-FR" dirty="0"/>
              </a:p>
              <a:p>
                <a:pPr lvl="1"/>
                <a:r>
                  <a:rPr lang="fr-FR" dirty="0"/>
                  <a:t>Calculée à partir  du nombre de CEE délivrés hors bonifications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dirty="0"/>
                  <a:t> = vecteur avec contrôles flexibles des conditions météorologiques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i="1" dirty="0"/>
                  <a:t> </a:t>
                </a:r>
                <a:r>
                  <a:rPr lang="fr-FR" dirty="0"/>
                  <a:t>= effets fixes municipalités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dirty="0"/>
                  <a:t> = effets fixes croisant le département et l’année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fr-FR" dirty="0"/>
                  <a:t> = terme d’erreur capturant l’hétérogénéité non observée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6EAED93C-6381-458B-983E-1C370B86C8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741430"/>
              </a:xfrm>
              <a:blipFill>
                <a:blip r:embed="rId2"/>
                <a:stretch>
                  <a:fillRect l="-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80F3DCC9-B16D-E5B9-1B33-2B4162C44B6D}"/>
              </a:ext>
            </a:extLst>
          </p:cNvPr>
          <p:cNvSpPr txBox="1"/>
          <p:nvPr/>
        </p:nvSpPr>
        <p:spPr>
          <a:xfrm>
            <a:off x="235791" y="1968560"/>
            <a:ext cx="11535075" cy="526297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Objectif : Mesurer l’impact d’un CEE (hors bonification) sur la consommation de gaz et d’électricité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Méthodologie : Comparer les évolutions de la quantité de CEE et des consommations d’énergie entre municipalités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Pour identifier un effet « toutes choses égales par ailleurs 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</a:rPr>
              <a:t>une même année et un même département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</a:rPr>
              <a:t>Une population similaire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</a:rPr>
              <a:t>Mêmes conditions météorologiques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</a:rPr>
              <a:t>+ une instrumentation de la variable CEE avec les températures de l’année t-2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1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- Impact énergétique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7256" y="1825625"/>
            <a:ext cx="5985294" cy="4480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1 kWh d’économies d’énergie certifié CEE =</a:t>
            </a:r>
          </a:p>
          <a:p>
            <a:r>
              <a:rPr lang="fr-FR" b="1" dirty="0"/>
              <a:t> - 0,4 kWh consommation de gaz.</a:t>
            </a:r>
            <a:endParaRPr lang="fr-FR" dirty="0"/>
          </a:p>
          <a:p>
            <a:r>
              <a:rPr lang="fr-FR" b="1" dirty="0"/>
              <a:t>+ 0,07 kWh consommation d’électricité</a:t>
            </a:r>
            <a:endParaRPr lang="fr-FR" dirty="0"/>
          </a:p>
          <a:p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C00000"/>
                </a:solidFill>
              </a:rPr>
              <a:t> Des économies nettement inférieures aux économies « conventionnelles » des fiches CEE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C00000"/>
                </a:solidFill>
              </a:rPr>
              <a:t> Pas d’effets significatifs sur l’électricité </a:t>
            </a:r>
          </a:p>
          <a:p>
            <a:pPr lvl="1"/>
            <a:r>
              <a:rPr lang="fr-FR" dirty="0"/>
              <a:t>Très peu d’investissements dans maisons avec chauffage électrique</a:t>
            </a:r>
          </a:p>
          <a:p>
            <a:pPr marL="0" indent="0">
              <a:buNone/>
            </a:pPr>
            <a:endParaRPr lang="fr-FR" dirty="0"/>
          </a:p>
          <a:p>
            <a:endParaRPr lang="fr-FR" b="1" dirty="0">
              <a:solidFill>
                <a:srgbClr val="C00000"/>
              </a:solidFill>
            </a:endParaRPr>
          </a:p>
          <a:p>
            <a:pPr>
              <a:buFont typeface="Symbol" panose="05050102010706020507" pitchFamily="18" charset="2"/>
              <a:buChar char="Þ"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F9AA934-C7C9-73A7-E73F-64B60E98C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699" y="1906852"/>
            <a:ext cx="5183038" cy="3236838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14ECF55-E65E-3809-A8AA-D79008982A65}"/>
              </a:ext>
            </a:extLst>
          </p:cNvPr>
          <p:cNvSpPr/>
          <p:nvPr/>
        </p:nvSpPr>
        <p:spPr>
          <a:xfrm>
            <a:off x="9268218" y="2913755"/>
            <a:ext cx="713062" cy="362310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8CF8380-5D27-4505-BE3B-7A0FAEBED997}"/>
              </a:ext>
            </a:extLst>
          </p:cNvPr>
          <p:cNvSpPr/>
          <p:nvPr/>
        </p:nvSpPr>
        <p:spPr>
          <a:xfrm>
            <a:off x="10891682" y="2913755"/>
            <a:ext cx="713062" cy="362310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329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FF7EA10-C90B-BEDB-FA83-E435374A8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F1BAB4-D109-D2A1-C276-281BF6343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- Impact CO2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349ACD-4716-AD9E-259D-135479F15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256" y="1825625"/>
            <a:ext cx="6397744" cy="44802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/>
              <a:t>Facteurs d’émission (ADEME, MTE)</a:t>
            </a:r>
          </a:p>
          <a:p>
            <a:r>
              <a:rPr lang="fr-FR" dirty="0"/>
              <a:t>1 kWh de consommation de gaz = </a:t>
            </a:r>
            <a:r>
              <a:rPr lang="en-US" dirty="0"/>
              <a:t>227 g CO2</a:t>
            </a:r>
          </a:p>
          <a:p>
            <a:r>
              <a:rPr lang="fr-FR" dirty="0"/>
              <a:t>1 kWh de consommation d’électricité = 79 g CO2 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C00000"/>
                </a:solidFill>
              </a:rPr>
              <a:t>Un effet potentiellement marqué sur les émissions de CO2</a:t>
            </a:r>
          </a:p>
          <a:p>
            <a:pPr marL="0" indent="0">
              <a:buNone/>
            </a:pPr>
            <a:r>
              <a:rPr lang="fr-FR" b="1" dirty="0">
                <a:solidFill>
                  <a:srgbClr val="C00000"/>
                </a:solidFill>
              </a:rPr>
              <a:t>COMBIEN ?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r>
              <a:rPr lang="fr-FR" b="1" dirty="0">
                <a:solidFill>
                  <a:srgbClr val="C00000"/>
                </a:solidFill>
              </a:rPr>
              <a:t>Un effet potentiellement marqué sur les émissions de CO2</a:t>
            </a:r>
          </a:p>
          <a:p>
            <a:pPr marL="0" indent="0">
              <a:buNone/>
            </a:pPr>
            <a:r>
              <a:rPr lang="fr-FR" b="1" dirty="0">
                <a:solidFill>
                  <a:srgbClr val="C00000"/>
                </a:solidFill>
              </a:rPr>
              <a:t>COMBIEN ?</a:t>
            </a:r>
          </a:p>
          <a:p>
            <a:endParaRPr lang="fr-FR" b="1" dirty="0">
              <a:solidFill>
                <a:srgbClr val="C00000"/>
              </a:solidFill>
            </a:endParaRPr>
          </a:p>
          <a:p>
            <a:pPr>
              <a:buFont typeface="Symbol" panose="05050102010706020507" pitchFamily="18" charset="2"/>
              <a:buChar char="Þ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9834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B2F19-635A-FF6F-38B6-D31B6B05B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864884-B636-B695-535A-8BFBF1E1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calculer le coût évité du carbone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CD1FB1C6-74F5-03AD-AF9D-A7BB0D841E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178396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600" b="1" dirty="0"/>
                  <a:t>L’approche traditionnelle</a:t>
                </a:r>
              </a:p>
              <a:p>
                <a:endParaRPr lang="fr-FR" b="1" dirty="0"/>
              </a:p>
              <a:p>
                <a:pPr marL="0" indent="0" algn="ctr">
                  <a:buNone/>
                </a:pPr>
                <a:r>
                  <a:rPr lang="fr-F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Prix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des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travaux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Diminution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penses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nerg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tiques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actualis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es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Economie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fr-FR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32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lang="fr-FR" sz="3200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nergie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en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kWh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Empreinte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carbone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du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kWh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 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 panose="02040503050406030204" pitchFamily="18" charset="0"/>
                          </a:rPr>
                          <m:t>vit</m:t>
                        </m:r>
                        <m:r>
                          <a:rPr lang="fr-FR" sz="3200" b="0" i="0" smtClean="0">
                            <a:latin typeface="Cambria Math" panose="02040503050406030204" pitchFamily="18" charset="0"/>
                          </a:rPr>
                          <m:t>é</m:t>
                        </m:r>
                      </m:den>
                    </m:f>
                  </m:oMath>
                </a14:m>
                <a:endParaRPr lang="fr-FR" dirty="0"/>
              </a:p>
              <a:p>
                <a:pPr marL="0" indent="0">
                  <a:buNone/>
                </a:pPr>
                <a:endParaRPr lang="fr-FR" b="1" dirty="0"/>
              </a:p>
              <a:p>
                <a:pPr marL="0" indent="0">
                  <a:buNone/>
                </a:pPr>
                <a:r>
                  <a:rPr lang="fr-FR" b="1" dirty="0"/>
                  <a:t>Plusieurs limites</a:t>
                </a:r>
              </a:p>
              <a:p>
                <a:r>
                  <a:rPr lang="fr-FR" dirty="0"/>
                  <a:t>Forte influence du taux d’actualisation sur les résultats</a:t>
                </a:r>
              </a:p>
              <a:p>
                <a:r>
                  <a:rPr lang="fr-FR" dirty="0"/>
                  <a:t>Un coût centré sur les ménages</a:t>
                </a:r>
              </a:p>
              <a:p>
                <a:r>
                  <a:rPr lang="fr-FR" dirty="0"/>
                  <a:t>Non prise en compte des coûts et bénéfices non monétaires</a:t>
                </a:r>
              </a:p>
            </p:txBody>
          </p:sp>
        </mc:Choice>
        <mc:Fallback xmlns="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CD1FB1C6-74F5-03AD-AF9D-A7BB0D841E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178396" cy="4351338"/>
              </a:xfrm>
              <a:blipFill>
                <a:blip r:embed="rId2"/>
                <a:stretch>
                  <a:fillRect l="-982" t="-1120" b="-30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2134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4789</TotalTime>
  <Words>840</Words>
  <Application>Microsoft Office PowerPoint</Application>
  <PresentationFormat>Grand écran</PresentationFormat>
  <Paragraphs>113</Paragraphs>
  <Slides>13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Thème Office</vt:lpstr>
      <vt:lpstr>Une évaluation du dispositif des Certificats d'Économie d'Énergie  Impact énergétique et coûts évités du carbone</vt:lpstr>
      <vt:lpstr>Comment fonctionne le dispositif des CEE ?</vt:lpstr>
      <vt:lpstr>Motivation et questions</vt:lpstr>
      <vt:lpstr>Echantillon</vt:lpstr>
      <vt:lpstr>Données</vt:lpstr>
      <vt:lpstr>Modèle de régression avec effets fixes et variables instrumentales</vt:lpstr>
      <vt:lpstr>Résultats - Impact énergétique</vt:lpstr>
      <vt:lpstr>Résultats - Impact CO2</vt:lpstr>
      <vt:lpstr>Comment calculer le coût évité du carbone ?</vt:lpstr>
      <vt:lpstr>Notre approche par les prix des CEE</vt:lpstr>
      <vt:lpstr>Résultat</vt:lpstr>
      <vt:lpstr>Conclusion</vt:lpstr>
      <vt:lpstr>Présentation PowerPoint</vt:lpstr>
    </vt:vector>
  </TitlesOfParts>
  <Company>Mines Paristech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travaux de rénovation énergétique des logements sont-ils rentables ? Une évaluation ex post sur données de panel</dc:title>
  <dc:creator>Matthieu Glachant</dc:creator>
  <cp:lastModifiedBy>Matthieu GLACHANT</cp:lastModifiedBy>
  <cp:revision>87</cp:revision>
  <dcterms:created xsi:type="dcterms:W3CDTF">2019-10-06T16:32:43Z</dcterms:created>
  <dcterms:modified xsi:type="dcterms:W3CDTF">2025-09-24T17:18:25Z</dcterms:modified>
</cp:coreProperties>
</file>