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95" r:id="rId2"/>
    <p:sldId id="302" r:id="rId3"/>
    <p:sldId id="297" r:id="rId4"/>
    <p:sldId id="298" r:id="rId5"/>
    <p:sldId id="299" r:id="rId6"/>
    <p:sldId id="301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80" autoAdjust="0"/>
  </p:normalViewPr>
  <p:slideViewPr>
    <p:cSldViewPr snapToGrid="0" snapToObjects="1">
      <p:cViewPr>
        <p:scale>
          <a:sx n="100" d="100"/>
          <a:sy n="100" d="100"/>
        </p:scale>
        <p:origin x="-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1" d="100"/>
        <a:sy n="1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23965-7503-3040-92DD-1BA66B447070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5DF43-BDB5-3D4C-AA42-9606DA8DF8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128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46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4276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45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11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20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78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70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683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64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3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8FC3D-53AE-064E-8428-235063512905}" type="datetimeFigureOut">
              <a:rPr lang="fr-FR" smtClean="0"/>
              <a:t>13/12/16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B182A-69D7-D34B-A3BE-FEF15D59A41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23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26199"/>
            <a:ext cx="8039100" cy="2055201"/>
          </a:xfrm>
        </p:spPr>
        <p:txBody>
          <a:bodyPr>
            <a:noAutofit/>
          </a:bodyPr>
          <a:lstStyle/>
          <a:p>
            <a:r>
              <a:rPr lang="fr-FR" sz="3600" dirty="0" smtClean="0"/>
              <a:t>Former pour mieux réguler </a:t>
            </a:r>
            <a:r>
              <a:rPr lang="fr-FR" sz="3600" dirty="0" smtClean="0"/>
              <a:t>l’électricité et le gaz, </a:t>
            </a:r>
            <a:r>
              <a:rPr lang="fr-FR" sz="3600" dirty="0" smtClean="0"/>
              <a:t>mieux réguler l’électricité pour mieux faire croître et partager la richesse économique qu’elle génère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2400" dirty="0" smtClean="0">
                <a:solidFill>
                  <a:schemeClr val="bg1">
                    <a:lumMod val="65000"/>
                  </a:schemeClr>
                </a:solidFill>
              </a:rPr>
              <a:t>François </a:t>
            </a:r>
            <a:r>
              <a:rPr lang="fr-FR" sz="2400" dirty="0" err="1" smtClean="0">
                <a:solidFill>
                  <a:schemeClr val="bg1">
                    <a:lumMod val="65000"/>
                  </a:schemeClr>
                </a:solidFill>
              </a:rPr>
              <a:t>Lévêque</a:t>
            </a:r>
            <a:r>
              <a:rPr lang="fr-FR" sz="2400" dirty="0" smtClean="0">
                <a:solidFill>
                  <a:schemeClr val="bg1">
                    <a:lumMod val="65000"/>
                  </a:schemeClr>
                </a:solidFill>
              </a:rPr>
              <a:t> -- Professeur d’économie à Mines </a:t>
            </a:r>
            <a:r>
              <a:rPr lang="fr-FR" sz="2400" dirty="0" err="1" smtClean="0">
                <a:solidFill>
                  <a:schemeClr val="bg1">
                    <a:lumMod val="65000"/>
                  </a:schemeClr>
                </a:solidFill>
              </a:rPr>
              <a:t>ParisTech</a:t>
            </a:r>
            <a:endParaRPr lang="fr-FR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fr-FR" sz="2400" dirty="0" smtClean="0">
              <a:solidFill>
                <a:schemeClr val="tx1"/>
              </a:solidFill>
            </a:endParaRPr>
          </a:p>
          <a:p>
            <a:r>
              <a:rPr lang="fr-FR" sz="2400" smtClean="0">
                <a:solidFill>
                  <a:schemeClr val="tx1"/>
                </a:solidFill>
              </a:rPr>
              <a:t>Cérémonie Officielle </a:t>
            </a:r>
            <a:r>
              <a:rPr lang="fr-FR" sz="2400" dirty="0" smtClean="0">
                <a:solidFill>
                  <a:schemeClr val="tx1"/>
                </a:solidFill>
              </a:rPr>
              <a:t>de la Formation Badge</a:t>
            </a:r>
            <a:endParaRPr lang="fr-FR" sz="2400" dirty="0" smtClean="0">
              <a:solidFill>
                <a:schemeClr val="tx1"/>
              </a:solidFill>
            </a:endParaRPr>
          </a:p>
          <a:p>
            <a:r>
              <a:rPr lang="fr-FR" sz="2400" dirty="0" smtClean="0">
                <a:solidFill>
                  <a:schemeClr val="tx1"/>
                </a:solidFill>
              </a:rPr>
              <a:t>Abidjan, 5 décembre 2016</a:t>
            </a:r>
            <a:r>
              <a:rPr lang="fr-FR" dirty="0">
                <a:solidFill>
                  <a:schemeClr val="tx1"/>
                </a:solidFill>
              </a:rPr>
              <a:t/>
            </a:r>
            <a:br>
              <a:rPr lang="fr-FR" dirty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35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Former pour mieux réguler l’électricité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Les caractéristiques particulières de l’électricité (</a:t>
            </a:r>
            <a:r>
              <a:rPr lang="fr-FR" dirty="0" err="1" smtClean="0"/>
              <a:t>e.g</a:t>
            </a:r>
            <a:r>
              <a:rPr lang="fr-FR" dirty="0" smtClean="0"/>
              <a:t>., commodité, inélasticité de l’offre et de la demande à court terme, bien système </a:t>
            </a:r>
            <a:r>
              <a:rPr lang="fr-FR" dirty="0" err="1" smtClean="0"/>
              <a:t>MW+MWh</a:t>
            </a:r>
            <a:r>
              <a:rPr lang="fr-FR" dirty="0" smtClean="0"/>
              <a:t>, absence de stockage)</a:t>
            </a:r>
          </a:p>
          <a:p>
            <a:r>
              <a:rPr lang="fr-FR" dirty="0"/>
              <a:t>R</a:t>
            </a:r>
            <a:r>
              <a:rPr lang="fr-FR" dirty="0" smtClean="0"/>
              <a:t>endent </a:t>
            </a:r>
            <a:r>
              <a:rPr lang="fr-FR" dirty="0"/>
              <a:t>complexes sa </a:t>
            </a:r>
            <a:r>
              <a:rPr lang="fr-FR" dirty="0" smtClean="0"/>
              <a:t>planification, sa gestion et son marché (</a:t>
            </a:r>
            <a:r>
              <a:rPr lang="fr-FR" dirty="0" err="1" smtClean="0"/>
              <a:t>e.g</a:t>
            </a:r>
            <a:r>
              <a:rPr lang="fr-FR" dirty="0" smtClean="0"/>
              <a:t>., stratégies d’investissement, délestages, volatilité des prix)</a:t>
            </a:r>
          </a:p>
          <a:p>
            <a:r>
              <a:rPr lang="fr-FR" dirty="0" smtClean="0"/>
              <a:t>Requièrent un fort bagage en technique, en administration publique et des affaires, et en économie (les lois de Kirchhoff ne peuvent pas être abolies !)</a:t>
            </a:r>
          </a:p>
          <a:p>
            <a:r>
              <a:rPr lang="fr-FR" dirty="0" smtClean="0"/>
              <a:t>Un bagage pour lequel l’Ecole des mines de Paris bénéficie d’une longue expérience pédagogique (</a:t>
            </a:r>
            <a:r>
              <a:rPr lang="fr-FR" dirty="0" err="1" smtClean="0"/>
              <a:t>e.g</a:t>
            </a:r>
            <a:r>
              <a:rPr lang="fr-FR" dirty="0" smtClean="0"/>
              <a:t>., tradition des ingénieurs-économistes)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1798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Et pour mieux réformer quand c’est nécessaire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Rééquilibrage des tarifs</a:t>
            </a:r>
          </a:p>
          <a:p>
            <a:pPr lvl="1"/>
            <a:r>
              <a:rPr lang="fr-FR" dirty="0" smtClean="0"/>
              <a:t>Particuliers/entreprises, urbains/ruraux, hauts/faibles revenus</a:t>
            </a:r>
          </a:p>
          <a:p>
            <a:r>
              <a:rPr lang="fr-FR" dirty="0" smtClean="0"/>
              <a:t>Ouverture à la concurrence</a:t>
            </a:r>
          </a:p>
          <a:p>
            <a:pPr lvl="1"/>
            <a:r>
              <a:rPr lang="fr-FR" dirty="0" smtClean="0"/>
              <a:t>Sauf les réseaux</a:t>
            </a:r>
          </a:p>
          <a:p>
            <a:r>
              <a:rPr lang="fr-FR" dirty="0" smtClean="0"/>
              <a:t>Création d’autorités indépendantes</a:t>
            </a:r>
          </a:p>
          <a:p>
            <a:pPr lvl="1"/>
            <a:r>
              <a:rPr lang="fr-FR" dirty="0" smtClean="0"/>
              <a:t>Régulation de l’accès</a:t>
            </a:r>
          </a:p>
          <a:p>
            <a:r>
              <a:rPr lang="fr-FR" dirty="0" smtClean="0"/>
              <a:t>Renforcer les incitations à l’efficacité</a:t>
            </a:r>
          </a:p>
          <a:p>
            <a:pPr lvl="1"/>
            <a:r>
              <a:rPr lang="fr-FR" dirty="0" smtClean="0"/>
              <a:t>Dans l’usage et le développement des réseaux</a:t>
            </a:r>
          </a:p>
        </p:txBody>
      </p:sp>
    </p:spTree>
    <p:extLst>
      <p:ext uri="{BB962C8B-B14F-4D97-AF65-F5344CB8AC3E}">
        <p14:creationId xmlns:p14="http://schemas.microsoft.com/office/powerpoint/2010/main" val="3096705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Justifications et  choix des objectifs de régulation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Quelles sont les objectifs poursuivis ? Quelle est leur hiérarchisation ? </a:t>
            </a:r>
          </a:p>
          <a:p>
            <a:pPr lvl="1"/>
            <a:r>
              <a:rPr lang="fr-FR" dirty="0" smtClean="0"/>
              <a:t>Guider les consommateurs et les opérateurs à mieux utiliser ce qui existe et à mieux décider leurs investissements</a:t>
            </a:r>
          </a:p>
          <a:p>
            <a:pPr lvl="1"/>
            <a:r>
              <a:rPr lang="fr-FR" dirty="0" smtClean="0"/>
              <a:t>Assurer une plus grande </a:t>
            </a:r>
            <a:r>
              <a:rPr lang="fr-FR" dirty="0"/>
              <a:t>é</a:t>
            </a:r>
            <a:r>
              <a:rPr lang="fr-FR" dirty="0" smtClean="0"/>
              <a:t>quité (égalité, non discrimination,</a:t>
            </a:r>
            <a:r>
              <a:rPr lang="is-IS" dirty="0" smtClean="0"/>
              <a:t>…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Elaborer des principes et des règles simples (de mise en œuvre, du contrôle,</a:t>
            </a:r>
            <a:r>
              <a:rPr lang="is-IS" dirty="0" smtClean="0"/>
              <a:t>…</a:t>
            </a:r>
            <a:r>
              <a:rPr lang="fr-FR" dirty="0" smtClean="0"/>
              <a:t>)</a:t>
            </a:r>
          </a:p>
          <a:p>
            <a:r>
              <a:rPr lang="fr-FR" dirty="0" smtClean="0"/>
              <a:t>Des objectifs précis et restreints sont le gage d’une régulation indépendante efficace vis-à-vis des opérateurs et du gouvernement  </a:t>
            </a:r>
          </a:p>
          <a:p>
            <a:pPr lvl="1"/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12426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choix des instruments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Pour atteindre au plus près l’objectif (efficacité) et minimiser le coût d’atteinte de l’objectif (efficacité-coût)</a:t>
            </a:r>
          </a:p>
          <a:p>
            <a:r>
              <a:rPr lang="fr-FR" dirty="0" smtClean="0"/>
              <a:t>La boite à outil de l’économie est bien garnie :</a:t>
            </a:r>
          </a:p>
          <a:p>
            <a:pPr lvl="1"/>
            <a:r>
              <a:rPr lang="fr-FR" dirty="0" smtClean="0"/>
              <a:t>Contrat fortement ou faiblement incitatif</a:t>
            </a:r>
          </a:p>
          <a:p>
            <a:pPr lvl="1"/>
            <a:r>
              <a:rPr lang="fr-FR" dirty="0" smtClean="0"/>
              <a:t>Introduire la concurrence dans ou pour le marché</a:t>
            </a:r>
          </a:p>
          <a:p>
            <a:pPr lvl="1"/>
            <a:r>
              <a:rPr lang="fr-FR" dirty="0" smtClean="0"/>
              <a:t>Réguler par les prix ou les quantités</a:t>
            </a:r>
          </a:p>
          <a:p>
            <a:pPr lvl="1"/>
            <a:r>
              <a:rPr lang="fr-FR" dirty="0" smtClean="0"/>
              <a:t>Enchères centralisées ou obligations décentralisées</a:t>
            </a:r>
          </a:p>
          <a:p>
            <a:pPr lvl="1"/>
            <a:r>
              <a:rPr lang="is-IS" dirty="0" smtClean="0"/>
              <a:t>Séparation comptable ou patrimoniale</a:t>
            </a:r>
          </a:p>
          <a:p>
            <a:pPr lvl="1"/>
            <a:r>
              <a:rPr lang="fr-FR" dirty="0" smtClean="0"/>
              <a:t>E</a:t>
            </a:r>
            <a:r>
              <a:rPr lang="is-IS" dirty="0" smtClean="0"/>
              <a:t>tc.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4862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conclure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buNone/>
            </a:pPr>
            <a:endParaRPr lang="fr-FR" dirty="0" smtClean="0"/>
          </a:p>
          <a:p>
            <a:pPr marL="342900" lvl="2" indent="-342900"/>
            <a:r>
              <a:rPr lang="fr-FR" dirty="0" smtClean="0"/>
              <a:t>L’énergie </a:t>
            </a:r>
            <a:r>
              <a:rPr lang="fr-FR" dirty="0" smtClean="0"/>
              <a:t>est une des clefs du développement économique</a:t>
            </a:r>
          </a:p>
          <a:p>
            <a:pPr marL="342900" lvl="2" indent="-342900"/>
            <a:r>
              <a:rPr lang="fr-FR" dirty="0"/>
              <a:t>S</a:t>
            </a:r>
            <a:r>
              <a:rPr lang="fr-FR" dirty="0" smtClean="0"/>
              <a:t>a bonne régulation  permet alors de mieux contribuer à la création et au partage des richesses</a:t>
            </a:r>
          </a:p>
          <a:p>
            <a:pPr marL="342900" lvl="2" indent="-342900"/>
            <a:r>
              <a:rPr lang="fr-FR" dirty="0" smtClean="0"/>
              <a:t>En participant à la formation des cadres en charge de la régulation de l’électricité, l’Ecole des mines de Paris est heureuse de pouvoir modestement contribuer ainsi à la richesse des pays de l’Afrique francophone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37560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3777</TotalTime>
  <Words>419</Words>
  <Application>Microsoft Macintosh PowerPoint</Application>
  <PresentationFormat>Présentation à l'écran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Former pour mieux réguler l’électricité et le gaz, mieux réguler l’électricité pour mieux faire croître et partager la richesse économique qu’elle génère</vt:lpstr>
      <vt:lpstr>Former pour mieux réguler l’électricité</vt:lpstr>
      <vt:lpstr>Et pour mieux réformer quand c’est nécessaire</vt:lpstr>
      <vt:lpstr>Justifications et  choix des objectifs de régulation</vt:lpstr>
      <vt:lpstr>Le choix des instruments </vt:lpstr>
      <vt:lpstr>Pour conclure</vt:lpstr>
    </vt:vector>
  </TitlesOfParts>
  <Company>CERNA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Collusion et coopération (22/05/2015) François Lévêque</dc:title>
  <dc:creator>François LEVEQUE</dc:creator>
  <cp:lastModifiedBy>François LEVEQUE</cp:lastModifiedBy>
  <cp:revision>177</cp:revision>
  <cp:lastPrinted>2016-11-08T18:10:16Z</cp:lastPrinted>
  <dcterms:created xsi:type="dcterms:W3CDTF">2015-05-14T13:10:29Z</dcterms:created>
  <dcterms:modified xsi:type="dcterms:W3CDTF">2016-12-13T09:35:02Z</dcterms:modified>
</cp:coreProperties>
</file>