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55"/>
  </p:notesMasterIdLst>
  <p:handoutMasterIdLst>
    <p:handoutMasterId r:id="rId56"/>
  </p:handoutMasterIdLst>
  <p:sldIdLst>
    <p:sldId id="319" r:id="rId2"/>
    <p:sldId id="348" r:id="rId3"/>
    <p:sldId id="350" r:id="rId4"/>
    <p:sldId id="466" r:id="rId5"/>
    <p:sldId id="367" r:id="rId6"/>
    <p:sldId id="453" r:id="rId7"/>
    <p:sldId id="454" r:id="rId8"/>
    <p:sldId id="368" r:id="rId9"/>
    <p:sldId id="381" r:id="rId10"/>
    <p:sldId id="351" r:id="rId11"/>
    <p:sldId id="375" r:id="rId12"/>
    <p:sldId id="363" r:id="rId13"/>
    <p:sldId id="376" r:id="rId14"/>
    <p:sldId id="377" r:id="rId15"/>
    <p:sldId id="352" r:id="rId16"/>
    <p:sldId id="364" r:id="rId17"/>
    <p:sldId id="353" r:id="rId18"/>
    <p:sldId id="393" r:id="rId19"/>
    <p:sldId id="504" r:id="rId20"/>
    <p:sldId id="491" r:id="rId21"/>
    <p:sldId id="496" r:id="rId22"/>
    <p:sldId id="497" r:id="rId23"/>
    <p:sldId id="498" r:id="rId24"/>
    <p:sldId id="492" r:id="rId25"/>
    <p:sldId id="493" r:id="rId26"/>
    <p:sldId id="494" r:id="rId27"/>
    <p:sldId id="495" r:id="rId28"/>
    <p:sldId id="500" r:id="rId29"/>
    <p:sldId id="489" r:id="rId30"/>
    <p:sldId id="431" r:id="rId31"/>
    <p:sldId id="468" r:id="rId32"/>
    <p:sldId id="469" r:id="rId33"/>
    <p:sldId id="470" r:id="rId34"/>
    <p:sldId id="471" r:id="rId35"/>
    <p:sldId id="451" r:id="rId36"/>
    <p:sldId id="503" r:id="rId37"/>
    <p:sldId id="501" r:id="rId38"/>
    <p:sldId id="441" r:id="rId39"/>
    <p:sldId id="442" r:id="rId40"/>
    <p:sldId id="502" r:id="rId41"/>
    <p:sldId id="443" r:id="rId42"/>
    <p:sldId id="444" r:id="rId43"/>
    <p:sldId id="445" r:id="rId44"/>
    <p:sldId id="446" r:id="rId45"/>
    <p:sldId id="447" r:id="rId46"/>
    <p:sldId id="448" r:id="rId47"/>
    <p:sldId id="449" r:id="rId48"/>
    <p:sldId id="499" r:id="rId49"/>
    <p:sldId id="490" r:id="rId50"/>
    <p:sldId id="361" r:id="rId51"/>
    <p:sldId id="365" r:id="rId52"/>
    <p:sldId id="459" r:id="rId53"/>
    <p:sldId id="346" r:id="rId5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95907" autoAdjust="0"/>
  </p:normalViewPr>
  <p:slideViewPr>
    <p:cSldViewPr>
      <p:cViewPr varScale="1">
        <p:scale>
          <a:sx n="97" d="100"/>
          <a:sy n="97" d="100"/>
        </p:scale>
        <p:origin x="328" y="72"/>
      </p:cViewPr>
      <p:guideLst>
        <p:guide orient="horz" pos="2160"/>
        <p:guide pos="2880"/>
      </p:guideLst>
    </p:cSldViewPr>
  </p:slideViewPr>
  <p:outlineViewPr>
    <p:cViewPr>
      <p:scale>
        <a:sx n="33" d="100"/>
        <a:sy n="33" d="100"/>
      </p:scale>
      <p:origin x="0" y="31699"/>
    </p:cViewPr>
  </p:outlineViewPr>
  <p:notesTextViewPr>
    <p:cViewPr>
      <p:scale>
        <a:sx n="100" d="100"/>
        <a:sy n="100" d="100"/>
      </p:scale>
      <p:origin x="0" y="0"/>
    </p:cViewPr>
  </p:notesTextViewPr>
  <p:sorterViewPr>
    <p:cViewPr varScale="1">
      <p:scale>
        <a:sx n="1" d="1"/>
        <a:sy n="1" d="1"/>
      </p:scale>
      <p:origin x="0" y="-6796"/>
    </p:cViewPr>
  </p:sorterViewPr>
  <p:notesViewPr>
    <p:cSldViewPr>
      <p:cViewPr varScale="1">
        <p:scale>
          <a:sx n="53" d="100"/>
          <a:sy n="53" d="100"/>
        </p:scale>
        <p:origin x="-1872"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smith\users\regging\2019.03%20march\brussels\SET-Nav%20demand%20projec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mith\users\regging\2019.03%20march\brussels\SET-Nav%20demand%20projec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mith\users\regging\SGGM-Pathways\tests%20and%20calibr\Calibration%20v10%20NPS-Re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mith\users\regging\SGGM-Pathways\tests%20and%20calibr\Calibration%20v10%20NPS-Re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mith\users\regging\SGGM-Pathways\tests%20and%20calibr\Calibration%20v10%20NPS-Re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mith\users\regging\SGGM-Pathways\tests%20and%20calibr\Calibration%20v10%20NPS-Ref.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0525845374859742E-2"/>
          <c:y val="8.2782105276177201E-2"/>
          <c:w val="0.70386979942523153"/>
          <c:h val="0.80811686182609677"/>
        </c:manualLayout>
      </c:layout>
      <c:lineChart>
        <c:grouping val="standard"/>
        <c:varyColors val="0"/>
        <c:ser>
          <c:idx val="5"/>
          <c:order val="0"/>
          <c:tx>
            <c:strRef>
              <c:f>'[SET-Nav demand projections.xlsx]Pivot'!$N$38</c:f>
              <c:strCache>
                <c:ptCount val="1"/>
                <c:pt idx="0">
                  <c:v>Reference demand</c:v>
                </c:pt>
              </c:strCache>
            </c:strRef>
          </c:tx>
          <c:spPr>
            <a:ln w="28575" cap="rnd">
              <a:solidFill>
                <a:schemeClr val="accent5">
                  <a:shade val="50000"/>
                </a:schemeClr>
              </a:solidFill>
              <a:round/>
            </a:ln>
            <a:effectLst/>
          </c:spPr>
          <c:marker>
            <c:symbol val="none"/>
          </c:marker>
          <c:val>
            <c:numRef>
              <c:f>'[SET-Nav demand projections.xlsx]Pivot'!$O$38:$V$38</c:f>
              <c:numCache>
                <c:formatCode>0</c:formatCode>
                <c:ptCount val="8"/>
                <c:pt idx="0">
                  <c:v>443.41548644711679</c:v>
                </c:pt>
                <c:pt idx="1">
                  <c:v>436.40542247106725</c:v>
                </c:pt>
                <c:pt idx="2">
                  <c:v>439.11371981419586</c:v>
                </c:pt>
                <c:pt idx="3">
                  <c:v>426.06513327895533</c:v>
                </c:pt>
                <c:pt idx="4">
                  <c:v>428.36612935515302</c:v>
                </c:pt>
                <c:pt idx="5">
                  <c:v>431.49822898782901</c:v>
                </c:pt>
                <c:pt idx="6">
                  <c:v>437.44761936945565</c:v>
                </c:pt>
                <c:pt idx="7">
                  <c:v>443.9292530318051</c:v>
                </c:pt>
              </c:numCache>
            </c:numRef>
          </c:val>
          <c:smooth val="0"/>
          <c:extLst>
            <c:ext xmlns:c16="http://schemas.microsoft.com/office/drawing/2014/chart" uri="{C3380CC4-5D6E-409C-BE32-E72D297353CC}">
              <c16:uniqueId val="{00000000-B436-4ACF-8201-C9618F1759D9}"/>
            </c:ext>
          </c:extLst>
        </c:ser>
        <c:ser>
          <c:idx val="4"/>
          <c:order val="1"/>
          <c:tx>
            <c:strRef>
              <c:f>'[SET-Nav demand projections.xlsx]Pivot'!$N$39</c:f>
              <c:strCache>
                <c:ptCount val="1"/>
                <c:pt idx="0">
                  <c:v>Reference production</c:v>
                </c:pt>
              </c:strCache>
            </c:strRef>
          </c:tx>
          <c:spPr>
            <a:ln w="28575" cap="rnd">
              <a:solidFill>
                <a:schemeClr val="accent5">
                  <a:shade val="7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projections.xlsx]Pivot'!$O$39:$V$39</c:f>
              <c:numCache>
                <c:formatCode>0</c:formatCode>
                <c:ptCount val="8"/>
                <c:pt idx="0">
                  <c:v>130.02600000000001</c:v>
                </c:pt>
                <c:pt idx="1">
                  <c:v>118.075</c:v>
                </c:pt>
                <c:pt idx="2">
                  <c:v>103.554</c:v>
                </c:pt>
                <c:pt idx="3">
                  <c:v>88.71</c:v>
                </c:pt>
                <c:pt idx="4">
                  <c:v>71.600999999999999</c:v>
                </c:pt>
                <c:pt idx="5">
                  <c:v>67.123000000000005</c:v>
                </c:pt>
                <c:pt idx="6">
                  <c:v>65.400999999999996</c:v>
                </c:pt>
                <c:pt idx="7">
                  <c:v>60.756</c:v>
                </c:pt>
              </c:numCache>
            </c:numRef>
          </c:val>
          <c:smooth val="0"/>
          <c:extLst>
            <c:ext xmlns:c16="http://schemas.microsoft.com/office/drawing/2014/chart" uri="{C3380CC4-5D6E-409C-BE32-E72D297353CC}">
              <c16:uniqueId val="{00000005-B436-4ACF-8201-C9618F1759D9}"/>
            </c:ext>
          </c:extLst>
        </c:ser>
        <c:dLbls>
          <c:showLegendKey val="0"/>
          <c:showVal val="0"/>
          <c:showCatName val="0"/>
          <c:showSerName val="0"/>
          <c:showPercent val="0"/>
          <c:showBubbleSize val="0"/>
        </c:dLbls>
        <c:smooth val="0"/>
        <c:axId val="582277968"/>
        <c:axId val="582279608"/>
      </c:lineChart>
      <c:catAx>
        <c:axId val="58227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279608"/>
        <c:crosses val="autoZero"/>
        <c:auto val="1"/>
        <c:lblAlgn val="ctr"/>
        <c:lblOffset val="100"/>
        <c:noMultiLvlLbl val="0"/>
      </c:catAx>
      <c:valAx>
        <c:axId val="582279608"/>
        <c:scaling>
          <c:orientation val="minMax"/>
          <c:max val="45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277968"/>
        <c:crosses val="autoZero"/>
        <c:crossBetween val="between"/>
      </c:valAx>
      <c:spPr>
        <a:noFill/>
        <a:ln>
          <a:noFill/>
        </a:ln>
        <a:effectLst/>
      </c:spPr>
    </c:plotArea>
    <c:legend>
      <c:legendPos val="r"/>
      <c:layout>
        <c:manualLayout>
          <c:xMode val="edge"/>
          <c:yMode val="edge"/>
          <c:x val="0.77534235891716874"/>
          <c:y val="0"/>
          <c:w val="0.21469661376799667"/>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0525845374859742E-2"/>
          <c:y val="8.2782105276177201E-2"/>
          <c:w val="0.70386979942523153"/>
          <c:h val="0.80811686182609677"/>
        </c:manualLayout>
      </c:layout>
      <c:lineChart>
        <c:grouping val="standard"/>
        <c:varyColors val="0"/>
        <c:ser>
          <c:idx val="5"/>
          <c:order val="0"/>
          <c:tx>
            <c:strRef>
              <c:f>'[SET-Nav demand projections.xlsx]Pivot'!$N$38</c:f>
              <c:strCache>
                <c:ptCount val="1"/>
                <c:pt idx="0">
                  <c:v>Reference demand</c:v>
                </c:pt>
              </c:strCache>
            </c:strRef>
          </c:tx>
          <c:spPr>
            <a:ln w="28575" cap="rnd">
              <a:solidFill>
                <a:schemeClr val="accent5">
                  <a:shade val="50000"/>
                </a:schemeClr>
              </a:solidFill>
              <a:round/>
            </a:ln>
            <a:effectLst/>
          </c:spPr>
          <c:marker>
            <c:symbol val="none"/>
          </c:marker>
          <c:val>
            <c:numRef>
              <c:f>'[SET-Nav demand projections.xlsx]Pivot'!$O$38:$V$38</c:f>
              <c:numCache>
                <c:formatCode>0</c:formatCode>
                <c:ptCount val="8"/>
                <c:pt idx="0">
                  <c:v>443.41548644711679</c:v>
                </c:pt>
                <c:pt idx="1">
                  <c:v>436.40542247106725</c:v>
                </c:pt>
                <c:pt idx="2">
                  <c:v>439.11371981419586</c:v>
                </c:pt>
                <c:pt idx="3">
                  <c:v>426.06513327895533</c:v>
                </c:pt>
                <c:pt idx="4">
                  <c:v>428.36612935515302</c:v>
                </c:pt>
                <c:pt idx="5">
                  <c:v>431.49822898782901</c:v>
                </c:pt>
                <c:pt idx="6">
                  <c:v>437.44761936945565</c:v>
                </c:pt>
                <c:pt idx="7">
                  <c:v>443.9292530318051</c:v>
                </c:pt>
              </c:numCache>
            </c:numRef>
          </c:val>
          <c:smooth val="0"/>
          <c:extLst>
            <c:ext xmlns:c16="http://schemas.microsoft.com/office/drawing/2014/chart" uri="{C3380CC4-5D6E-409C-BE32-E72D297353CC}">
              <c16:uniqueId val="{00000000-B436-4ACF-8201-C9618F1759D9}"/>
            </c:ext>
          </c:extLst>
        </c:ser>
        <c:ser>
          <c:idx val="3"/>
          <c:order val="1"/>
          <c:tx>
            <c:strRef>
              <c:f>'[SET-Nav demand projections.xlsx]Pivot'!$N$37</c:f>
              <c:strCache>
                <c:ptCount val="1"/>
                <c:pt idx="0">
                  <c:v>National Champions</c:v>
                </c:pt>
              </c:strCache>
            </c:strRef>
          </c:tx>
          <c:spPr>
            <a:ln w="28575" cap="rnd">
              <a:solidFill>
                <a:schemeClr val="accent5">
                  <a:shade val="9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projections.xlsx]Pivot'!$O$37:$V$37</c:f>
              <c:numCache>
                <c:formatCode>0</c:formatCode>
                <c:ptCount val="8"/>
                <c:pt idx="0">
                  <c:v>443.99657402590623</c:v>
                </c:pt>
                <c:pt idx="1">
                  <c:v>381.92640273945875</c:v>
                </c:pt>
                <c:pt idx="2">
                  <c:v>331.87322769417443</c:v>
                </c:pt>
                <c:pt idx="3">
                  <c:v>285.13558937161315</c:v>
                </c:pt>
                <c:pt idx="4">
                  <c:v>265.00128527173268</c:v>
                </c:pt>
                <c:pt idx="5">
                  <c:v>251.14585859651692</c:v>
                </c:pt>
                <c:pt idx="6">
                  <c:v>237.4781133333243</c:v>
                </c:pt>
                <c:pt idx="7">
                  <c:v>225.33577936719786</c:v>
                </c:pt>
              </c:numCache>
            </c:numRef>
          </c:val>
          <c:smooth val="0"/>
          <c:extLst>
            <c:ext xmlns:c16="http://schemas.microsoft.com/office/drawing/2014/chart" uri="{C3380CC4-5D6E-409C-BE32-E72D297353CC}">
              <c16:uniqueId val="{00000001-B436-4ACF-8201-C9618F1759D9}"/>
            </c:ext>
          </c:extLst>
        </c:ser>
        <c:ser>
          <c:idx val="0"/>
          <c:order val="2"/>
          <c:tx>
            <c:strRef>
              <c:f>'[SET-Nav demand projections.xlsx]Pivot'!$N$34</c:f>
              <c:strCache>
                <c:ptCount val="1"/>
                <c:pt idx="0">
                  <c:v>Directed Vision</c:v>
                </c:pt>
              </c:strCache>
            </c:strRef>
          </c:tx>
          <c:spPr>
            <a:ln w="28575" cap="rnd">
              <a:solidFill>
                <a:schemeClr val="accent5">
                  <a:tint val="5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projections.xlsx]Pivot'!$O$34:$V$34</c:f>
              <c:numCache>
                <c:formatCode>0</c:formatCode>
                <c:ptCount val="8"/>
                <c:pt idx="0">
                  <c:v>442.83545988760829</c:v>
                </c:pt>
                <c:pt idx="1">
                  <c:v>376.03073587548266</c:v>
                </c:pt>
                <c:pt idx="2">
                  <c:v>320.51970104174728</c:v>
                </c:pt>
                <c:pt idx="3">
                  <c:v>270.36737867520304</c:v>
                </c:pt>
                <c:pt idx="4">
                  <c:v>239.9443815650493</c:v>
                </c:pt>
                <c:pt idx="5">
                  <c:v>214.40670387752451</c:v>
                </c:pt>
                <c:pt idx="6">
                  <c:v>192.63177337472453</c:v>
                </c:pt>
                <c:pt idx="7">
                  <c:v>178.80504247527617</c:v>
                </c:pt>
              </c:numCache>
            </c:numRef>
          </c:val>
          <c:smooth val="0"/>
          <c:extLst>
            <c:ext xmlns:c16="http://schemas.microsoft.com/office/drawing/2014/chart" uri="{C3380CC4-5D6E-409C-BE32-E72D297353CC}">
              <c16:uniqueId val="{00000002-B436-4ACF-8201-C9618F1759D9}"/>
            </c:ext>
          </c:extLst>
        </c:ser>
        <c:ser>
          <c:idx val="2"/>
          <c:order val="3"/>
          <c:tx>
            <c:strRef>
              <c:f>'[SET-Nav demand projections.xlsx]Pivot'!$N$36</c:f>
              <c:strCache>
                <c:ptCount val="1"/>
                <c:pt idx="0">
                  <c:v>Localisation</c:v>
                </c:pt>
              </c:strCache>
            </c:strRef>
          </c:tx>
          <c:spPr>
            <a:ln w="28575" cap="rnd">
              <a:solidFill>
                <a:schemeClr val="accent5">
                  <a:tint val="9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projections.xlsx]Pivot'!$O$36:$V$36</c:f>
              <c:numCache>
                <c:formatCode>0</c:formatCode>
                <c:ptCount val="8"/>
                <c:pt idx="0">
                  <c:v>442.74324069323598</c:v>
                </c:pt>
                <c:pt idx="1">
                  <c:v>386.41812806691644</c:v>
                </c:pt>
                <c:pt idx="2">
                  <c:v>338.1949748640929</c:v>
                </c:pt>
                <c:pt idx="3">
                  <c:v>297.06497274709812</c:v>
                </c:pt>
                <c:pt idx="4">
                  <c:v>252.01299718840977</c:v>
                </c:pt>
                <c:pt idx="5">
                  <c:v>213.72113789285078</c:v>
                </c:pt>
                <c:pt idx="6">
                  <c:v>169.97499143521111</c:v>
                </c:pt>
                <c:pt idx="7">
                  <c:v>129.74122622667895</c:v>
                </c:pt>
              </c:numCache>
            </c:numRef>
          </c:val>
          <c:smooth val="0"/>
          <c:extLst>
            <c:ext xmlns:c16="http://schemas.microsoft.com/office/drawing/2014/chart" uri="{C3380CC4-5D6E-409C-BE32-E72D297353CC}">
              <c16:uniqueId val="{00000003-B436-4ACF-8201-C9618F1759D9}"/>
            </c:ext>
          </c:extLst>
        </c:ser>
        <c:ser>
          <c:idx val="1"/>
          <c:order val="4"/>
          <c:tx>
            <c:strRef>
              <c:f>'[SET-Nav demand projections.xlsx]Pivot'!$N$35</c:f>
              <c:strCache>
                <c:ptCount val="1"/>
                <c:pt idx="0">
                  <c:v>Diversification</c:v>
                </c:pt>
              </c:strCache>
            </c:strRef>
          </c:tx>
          <c:spPr>
            <a:ln w="28575" cap="rnd">
              <a:solidFill>
                <a:schemeClr val="accent5">
                  <a:tint val="7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projections.xlsx]Pivot'!$O$35:$V$35</c:f>
              <c:numCache>
                <c:formatCode>0</c:formatCode>
                <c:ptCount val="8"/>
                <c:pt idx="0">
                  <c:v>442.75993630660793</c:v>
                </c:pt>
                <c:pt idx="1">
                  <c:v>399.68850373690339</c:v>
                </c:pt>
                <c:pt idx="2">
                  <c:v>363.68213272785664</c:v>
                </c:pt>
                <c:pt idx="3">
                  <c:v>334.52670743402712</c:v>
                </c:pt>
                <c:pt idx="4">
                  <c:v>267.50138199943922</c:v>
                </c:pt>
                <c:pt idx="5">
                  <c:v>207.17783496419622</c:v>
                </c:pt>
                <c:pt idx="6">
                  <c:v>162.36327377392007</c:v>
                </c:pt>
                <c:pt idx="7">
                  <c:v>123.18191581797046</c:v>
                </c:pt>
              </c:numCache>
            </c:numRef>
          </c:val>
          <c:smooth val="0"/>
          <c:extLst>
            <c:ext xmlns:c16="http://schemas.microsoft.com/office/drawing/2014/chart" uri="{C3380CC4-5D6E-409C-BE32-E72D297353CC}">
              <c16:uniqueId val="{00000004-B436-4ACF-8201-C9618F1759D9}"/>
            </c:ext>
          </c:extLst>
        </c:ser>
        <c:ser>
          <c:idx val="4"/>
          <c:order val="5"/>
          <c:tx>
            <c:strRef>
              <c:f>'[SET-Nav demand projections.xlsx]Pivot'!$N$39</c:f>
              <c:strCache>
                <c:ptCount val="1"/>
                <c:pt idx="0">
                  <c:v>Reference production</c:v>
                </c:pt>
              </c:strCache>
            </c:strRef>
          </c:tx>
          <c:spPr>
            <a:ln w="28575" cap="rnd">
              <a:solidFill>
                <a:schemeClr val="accent5">
                  <a:shade val="7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projections.xlsx]Pivot'!$O$39:$V$39</c:f>
              <c:numCache>
                <c:formatCode>0</c:formatCode>
                <c:ptCount val="8"/>
                <c:pt idx="0">
                  <c:v>130.02600000000001</c:v>
                </c:pt>
                <c:pt idx="1">
                  <c:v>118.075</c:v>
                </c:pt>
                <c:pt idx="2">
                  <c:v>103.554</c:v>
                </c:pt>
                <c:pt idx="3">
                  <c:v>88.71</c:v>
                </c:pt>
                <c:pt idx="4">
                  <c:v>71.600999999999999</c:v>
                </c:pt>
                <c:pt idx="5">
                  <c:v>67.123000000000005</c:v>
                </c:pt>
                <c:pt idx="6">
                  <c:v>65.400999999999996</c:v>
                </c:pt>
                <c:pt idx="7">
                  <c:v>60.756</c:v>
                </c:pt>
              </c:numCache>
            </c:numRef>
          </c:val>
          <c:smooth val="0"/>
          <c:extLst>
            <c:ext xmlns:c16="http://schemas.microsoft.com/office/drawing/2014/chart" uri="{C3380CC4-5D6E-409C-BE32-E72D297353CC}">
              <c16:uniqueId val="{00000005-B436-4ACF-8201-C9618F1759D9}"/>
            </c:ext>
          </c:extLst>
        </c:ser>
        <c:dLbls>
          <c:showLegendKey val="0"/>
          <c:showVal val="0"/>
          <c:showCatName val="0"/>
          <c:showSerName val="0"/>
          <c:showPercent val="0"/>
          <c:showBubbleSize val="0"/>
        </c:dLbls>
        <c:smooth val="0"/>
        <c:axId val="582277968"/>
        <c:axId val="582279608"/>
      </c:lineChart>
      <c:catAx>
        <c:axId val="58227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279608"/>
        <c:crosses val="autoZero"/>
        <c:auto val="1"/>
        <c:lblAlgn val="ctr"/>
        <c:lblOffset val="100"/>
        <c:noMultiLvlLbl val="0"/>
      </c:catAx>
      <c:valAx>
        <c:axId val="582279608"/>
        <c:scaling>
          <c:orientation val="minMax"/>
          <c:max val="45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277968"/>
        <c:crosses val="autoZero"/>
        <c:crossBetween val="between"/>
      </c:valAx>
      <c:spPr>
        <a:noFill/>
        <a:ln>
          <a:noFill/>
        </a:ln>
        <a:effectLst/>
      </c:spPr>
    </c:plotArea>
    <c:legend>
      <c:legendPos val="r"/>
      <c:layout>
        <c:manualLayout>
          <c:xMode val="edge"/>
          <c:yMode val="edge"/>
          <c:x val="0.77534235891716874"/>
          <c:y val="6.8467250344155337E-2"/>
          <c:w val="0.21469661376799667"/>
          <c:h val="0.826960635257421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4055129518320255E-2"/>
          <c:y val="6.4804899387576553E-2"/>
          <c:w val="0.93393640541562029"/>
          <c:h val="0.55837074349413829"/>
        </c:manualLayout>
      </c:layout>
      <c:barChart>
        <c:barDir val="col"/>
        <c:grouping val="stacked"/>
        <c:varyColors val="0"/>
        <c:ser>
          <c:idx val="0"/>
          <c:order val="0"/>
          <c:tx>
            <c:strRef>
              <c:f>RUS!$AD$1</c:f>
              <c:strCache>
                <c:ptCount val="1"/>
                <c:pt idx="0">
                  <c:v>Used</c:v>
                </c:pt>
              </c:strCache>
            </c:strRef>
          </c:tx>
          <c:spPr>
            <a:solidFill>
              <a:schemeClr val="accent5">
                <a:shade val="76000"/>
              </a:schemeClr>
            </a:solidFill>
            <a:ln>
              <a:noFill/>
            </a:ln>
            <a:effectLst/>
          </c:spPr>
          <c:invertIfNegative val="0"/>
          <c:cat>
            <c:multiLvlStrRef>
              <c:f>RUS!$AA$2:$AC$33</c:f>
              <c:multiLvlStrCache>
                <c:ptCount val="32"/>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pt idx="24">
                    <c:v>2020</c:v>
                  </c:pt>
                  <c:pt idx="25">
                    <c:v>2030</c:v>
                  </c:pt>
                  <c:pt idx="26">
                    <c:v>2040</c:v>
                  </c:pt>
                  <c:pt idx="27">
                    <c:v>2050</c:v>
                  </c:pt>
                  <c:pt idx="28">
                    <c:v>2020</c:v>
                  </c:pt>
                  <c:pt idx="29">
                    <c:v>2030</c:v>
                  </c:pt>
                  <c:pt idx="30">
                    <c:v>2040</c:v>
                  </c:pt>
                  <c:pt idx="31">
                    <c:v>2050</c:v>
                  </c:pt>
                </c:lvl>
                <c:lvl>
                  <c:pt idx="0">
                    <c:v>Reference</c:v>
                  </c:pt>
                  <c:pt idx="4">
                    <c:v>Directed Vision</c:v>
                  </c:pt>
                  <c:pt idx="8">
                    <c:v>Reference</c:v>
                  </c:pt>
                  <c:pt idx="12">
                    <c:v>Directed Vision</c:v>
                  </c:pt>
                  <c:pt idx="16">
                    <c:v>Reference</c:v>
                  </c:pt>
                  <c:pt idx="20">
                    <c:v>Directed Vision</c:v>
                  </c:pt>
                  <c:pt idx="24">
                    <c:v>Reference</c:v>
                  </c:pt>
                  <c:pt idx="28">
                    <c:v>Directed Vision</c:v>
                  </c:pt>
                </c:lvl>
                <c:lvl>
                  <c:pt idx="0">
                    <c:v>RUS-BLR</c:v>
                  </c:pt>
                  <c:pt idx="8">
                    <c:v>RUS-DEU</c:v>
                  </c:pt>
                  <c:pt idx="16">
                    <c:v>RUS-TUR</c:v>
                  </c:pt>
                  <c:pt idx="24">
                    <c:v>RUS-UKR</c:v>
                  </c:pt>
                </c:lvl>
              </c:multiLvlStrCache>
            </c:multiLvlStrRef>
          </c:cat>
          <c:val>
            <c:numRef>
              <c:f>RUS!$AD$2:$AD$33</c:f>
              <c:numCache>
                <c:formatCode>0</c:formatCode>
                <c:ptCount val="32"/>
                <c:pt idx="0">
                  <c:v>42.854285000000004</c:v>
                </c:pt>
                <c:pt idx="1">
                  <c:v>47.112010000000005</c:v>
                </c:pt>
                <c:pt idx="2">
                  <c:v>47.112010000000005</c:v>
                </c:pt>
                <c:pt idx="3">
                  <c:v>48.725675000000003</c:v>
                </c:pt>
                <c:pt idx="4">
                  <c:v>41.86842</c:v>
                </c:pt>
                <c:pt idx="5">
                  <c:v>41.86842</c:v>
                </c:pt>
                <c:pt idx="6">
                  <c:v>41.86842</c:v>
                </c:pt>
                <c:pt idx="7">
                  <c:v>41.86842</c:v>
                </c:pt>
                <c:pt idx="8">
                  <c:v>94.922264999999996</c:v>
                </c:pt>
                <c:pt idx="9">
                  <c:v>94.922264999999996</c:v>
                </c:pt>
                <c:pt idx="10">
                  <c:v>94.922264999999996</c:v>
                </c:pt>
                <c:pt idx="11">
                  <c:v>96.890709999999999</c:v>
                </c:pt>
                <c:pt idx="12">
                  <c:v>67.320030599999996</c:v>
                </c:pt>
                <c:pt idx="13">
                  <c:v>73.590033450000007</c:v>
                </c:pt>
                <c:pt idx="14">
                  <c:v>81.400036999999998</c:v>
                </c:pt>
                <c:pt idx="15">
                  <c:v>76.89003495</c:v>
                </c:pt>
                <c:pt idx="16">
                  <c:v>44.088349999999998</c:v>
                </c:pt>
                <c:pt idx="17">
                  <c:v>41.702710000000003</c:v>
                </c:pt>
                <c:pt idx="18">
                  <c:v>45.688144999999999</c:v>
                </c:pt>
                <c:pt idx="19">
                  <c:v>50.2532</c:v>
                </c:pt>
                <c:pt idx="20">
                  <c:v>49.351340480000005</c:v>
                </c:pt>
                <c:pt idx="21">
                  <c:v>49.499840000000006</c:v>
                </c:pt>
                <c:pt idx="22">
                  <c:v>58.636519999999997</c:v>
                </c:pt>
                <c:pt idx="23">
                  <c:v>58.636519999999997</c:v>
                </c:pt>
                <c:pt idx="24">
                  <c:v>0</c:v>
                </c:pt>
                <c:pt idx="25">
                  <c:v>0</c:v>
                </c:pt>
                <c:pt idx="26">
                  <c:v>32.552160000000001</c:v>
                </c:pt>
                <c:pt idx="27">
                  <c:v>38.642184999999998</c:v>
                </c:pt>
                <c:pt idx="28">
                  <c:v>0</c:v>
                </c:pt>
                <c:pt idx="29">
                  <c:v>0</c:v>
                </c:pt>
                <c:pt idx="30">
                  <c:v>1.4855500000000001</c:v>
                </c:pt>
                <c:pt idx="31">
                  <c:v>1.4855500000000001</c:v>
                </c:pt>
              </c:numCache>
            </c:numRef>
          </c:val>
          <c:extLst>
            <c:ext xmlns:c16="http://schemas.microsoft.com/office/drawing/2014/chart" uri="{C3380CC4-5D6E-409C-BE32-E72D297353CC}">
              <c16:uniqueId val="{00000000-55F4-48CF-BA9D-234EC46E3CD1}"/>
            </c:ext>
          </c:extLst>
        </c:ser>
        <c:ser>
          <c:idx val="1"/>
          <c:order val="1"/>
          <c:tx>
            <c:strRef>
              <c:f>RUS!$AE$1</c:f>
              <c:strCache>
                <c:ptCount val="1"/>
                <c:pt idx="0">
                  <c:v>Unused</c:v>
                </c:pt>
              </c:strCache>
            </c:strRef>
          </c:tx>
          <c:spPr>
            <a:solidFill>
              <a:schemeClr val="accent5">
                <a:lumMod val="40000"/>
                <a:lumOff val="60000"/>
              </a:schemeClr>
            </a:solidFill>
            <a:ln>
              <a:noFill/>
            </a:ln>
            <a:effectLst/>
          </c:spPr>
          <c:invertIfNegative val="0"/>
          <c:cat>
            <c:multiLvlStrRef>
              <c:f>RUS!$AA$2:$AC$33</c:f>
              <c:multiLvlStrCache>
                <c:ptCount val="32"/>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pt idx="24">
                    <c:v>2020</c:v>
                  </c:pt>
                  <c:pt idx="25">
                    <c:v>2030</c:v>
                  </c:pt>
                  <c:pt idx="26">
                    <c:v>2040</c:v>
                  </c:pt>
                  <c:pt idx="27">
                    <c:v>2050</c:v>
                  </c:pt>
                  <c:pt idx="28">
                    <c:v>2020</c:v>
                  </c:pt>
                  <c:pt idx="29">
                    <c:v>2030</c:v>
                  </c:pt>
                  <c:pt idx="30">
                    <c:v>2040</c:v>
                  </c:pt>
                  <c:pt idx="31">
                    <c:v>2050</c:v>
                  </c:pt>
                </c:lvl>
                <c:lvl>
                  <c:pt idx="0">
                    <c:v>Reference</c:v>
                  </c:pt>
                  <c:pt idx="4">
                    <c:v>Directed Vision</c:v>
                  </c:pt>
                  <c:pt idx="8">
                    <c:v>Reference</c:v>
                  </c:pt>
                  <c:pt idx="12">
                    <c:v>Directed Vision</c:v>
                  </c:pt>
                  <c:pt idx="16">
                    <c:v>Reference</c:v>
                  </c:pt>
                  <c:pt idx="20">
                    <c:v>Directed Vision</c:v>
                  </c:pt>
                  <c:pt idx="24">
                    <c:v>Reference</c:v>
                  </c:pt>
                  <c:pt idx="28">
                    <c:v>Directed Vision</c:v>
                  </c:pt>
                </c:lvl>
                <c:lvl>
                  <c:pt idx="0">
                    <c:v>RUS-BLR</c:v>
                  </c:pt>
                  <c:pt idx="8">
                    <c:v>RUS-DEU</c:v>
                  </c:pt>
                  <c:pt idx="16">
                    <c:v>RUS-TUR</c:v>
                  </c:pt>
                  <c:pt idx="24">
                    <c:v>RUS-UKR</c:v>
                  </c:pt>
                </c:lvl>
              </c:multiLvlStrCache>
            </c:multiLvlStrRef>
          </c:cat>
          <c:val>
            <c:numRef>
              <c:f>RUS!$AE$2:$AE$33</c:f>
              <c:numCache>
                <c:formatCode>0</c:formatCode>
                <c:ptCount val="32"/>
                <c:pt idx="0">
                  <c:v>0</c:v>
                </c:pt>
                <c:pt idx="1">
                  <c:v>0</c:v>
                </c:pt>
                <c:pt idx="2">
                  <c:v>0</c:v>
                </c:pt>
                <c:pt idx="3">
                  <c:v>0</c:v>
                </c:pt>
                <c:pt idx="4">
                  <c:v>0</c:v>
                </c:pt>
                <c:pt idx="5">
                  <c:v>0</c:v>
                </c:pt>
                <c:pt idx="6">
                  <c:v>0</c:v>
                </c:pt>
                <c:pt idx="7">
                  <c:v>0</c:v>
                </c:pt>
                <c:pt idx="8">
                  <c:v>19.422745000000006</c:v>
                </c:pt>
                <c:pt idx="9">
                  <c:v>19.422745000000006</c:v>
                </c:pt>
                <c:pt idx="10">
                  <c:v>19.422745000000006</c:v>
                </c:pt>
                <c:pt idx="11">
                  <c:v>17.454300000000003</c:v>
                </c:pt>
                <c:pt idx="12">
                  <c:v>42.680019400000006</c:v>
                </c:pt>
                <c:pt idx="13">
                  <c:v>36.410016549999995</c:v>
                </c:pt>
                <c:pt idx="14">
                  <c:v>28.600013000000004</c:v>
                </c:pt>
                <c:pt idx="15">
                  <c:v>33.110015050000001</c:v>
                </c:pt>
                <c:pt idx="16">
                  <c:v>6.9426650000000052</c:v>
                </c:pt>
                <c:pt idx="17">
                  <c:v>9.3283050000000003</c:v>
                </c:pt>
                <c:pt idx="18">
                  <c:v>5.3428700000000049</c:v>
                </c:pt>
                <c:pt idx="19">
                  <c:v>0.77781500000000392</c:v>
                </c:pt>
                <c:pt idx="20">
                  <c:v>0.14849952000000144</c:v>
                </c:pt>
                <c:pt idx="21">
                  <c:v>0</c:v>
                </c:pt>
                <c:pt idx="22">
                  <c:v>0</c:v>
                </c:pt>
                <c:pt idx="23">
                  <c:v>0</c:v>
                </c:pt>
                <c:pt idx="24">
                  <c:v>0</c:v>
                </c:pt>
                <c:pt idx="25">
                  <c:v>0</c:v>
                </c:pt>
                <c:pt idx="26">
                  <c:v>0</c:v>
                </c:pt>
                <c:pt idx="27">
                  <c:v>0</c:v>
                </c:pt>
                <c:pt idx="28">
                  <c:v>0</c:v>
                </c:pt>
                <c:pt idx="29">
                  <c:v>0</c:v>
                </c:pt>
                <c:pt idx="30">
                  <c:v>0</c:v>
                </c:pt>
                <c:pt idx="31">
                  <c:v>0</c:v>
                </c:pt>
              </c:numCache>
            </c:numRef>
          </c:val>
          <c:extLst>
            <c:ext xmlns:c16="http://schemas.microsoft.com/office/drawing/2014/chart" uri="{C3380CC4-5D6E-409C-BE32-E72D297353CC}">
              <c16:uniqueId val="{00000001-55F4-48CF-BA9D-234EC46E3CD1}"/>
            </c:ext>
          </c:extLst>
        </c:ser>
        <c:dLbls>
          <c:showLegendKey val="0"/>
          <c:showVal val="0"/>
          <c:showCatName val="0"/>
          <c:showSerName val="0"/>
          <c:showPercent val="0"/>
          <c:showBubbleSize val="0"/>
        </c:dLbls>
        <c:gapWidth val="150"/>
        <c:overlap val="100"/>
        <c:axId val="548859792"/>
        <c:axId val="548860120"/>
        <c:extLst/>
      </c:barChart>
      <c:catAx>
        <c:axId val="54885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860120"/>
        <c:crosses val="autoZero"/>
        <c:auto val="1"/>
        <c:lblAlgn val="ctr"/>
        <c:lblOffset val="100"/>
        <c:noMultiLvlLbl val="0"/>
      </c:catAx>
      <c:valAx>
        <c:axId val="548860120"/>
        <c:scaling>
          <c:orientation val="minMax"/>
          <c:max val="12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8859792"/>
        <c:crosses val="autoZero"/>
        <c:crossBetween val="between"/>
      </c:valAx>
      <c:spPr>
        <a:noFill/>
        <a:ln>
          <a:noFill/>
        </a:ln>
        <a:effectLst/>
      </c:spPr>
    </c:plotArea>
    <c:legend>
      <c:legendPos val="r"/>
      <c:layout>
        <c:manualLayout>
          <c:xMode val="edge"/>
          <c:yMode val="edge"/>
          <c:x val="0.89981622803632666"/>
          <c:y val="1.3075969637477267E-2"/>
          <c:w val="9.4321558753348661E-2"/>
          <c:h val="0.116248648912761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5792488328339482E-2"/>
          <c:y val="0.10225963724893045"/>
          <c:w val="0.92129105985645598"/>
          <c:h val="0.68481859269432677"/>
        </c:manualLayout>
      </c:layout>
      <c:barChart>
        <c:barDir val="col"/>
        <c:grouping val="stacked"/>
        <c:varyColors val="0"/>
        <c:ser>
          <c:idx val="0"/>
          <c:order val="0"/>
          <c:tx>
            <c:strRef>
              <c:f>AFR!$AF$14</c:f>
              <c:strCache>
                <c:ptCount val="1"/>
                <c:pt idx="0">
                  <c:v>Used</c:v>
                </c:pt>
              </c:strCache>
            </c:strRef>
          </c:tx>
          <c:spPr>
            <a:solidFill>
              <a:schemeClr val="accent5">
                <a:shade val="76000"/>
              </a:schemeClr>
            </a:solidFill>
            <a:ln>
              <a:noFill/>
            </a:ln>
            <a:effectLst/>
          </c:spPr>
          <c:invertIfNegative val="0"/>
          <c:cat>
            <c:multiLvlStrRef>
              <c:f>AFR!$AC$15:$AE$46</c:f>
              <c:multiLvlStrCache>
                <c:ptCount val="32"/>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pt idx="24">
                    <c:v>2020</c:v>
                  </c:pt>
                  <c:pt idx="25">
                    <c:v>2030</c:v>
                  </c:pt>
                  <c:pt idx="26">
                    <c:v>2040</c:v>
                  </c:pt>
                  <c:pt idx="27">
                    <c:v>2050</c:v>
                  </c:pt>
                  <c:pt idx="28">
                    <c:v>2020</c:v>
                  </c:pt>
                  <c:pt idx="29">
                    <c:v>2030</c:v>
                  </c:pt>
                  <c:pt idx="30">
                    <c:v>2040</c:v>
                  </c:pt>
                  <c:pt idx="31">
                    <c:v>2050</c:v>
                  </c:pt>
                </c:lvl>
                <c:lvl>
                  <c:pt idx="0">
                    <c:v>Reference</c:v>
                  </c:pt>
                  <c:pt idx="4">
                    <c:v>Directed Vision</c:v>
                  </c:pt>
                  <c:pt idx="8">
                    <c:v>Reference</c:v>
                  </c:pt>
                  <c:pt idx="12">
                    <c:v>Directed Vision</c:v>
                  </c:pt>
                  <c:pt idx="16">
                    <c:v>Reference</c:v>
                  </c:pt>
                  <c:pt idx="20">
                    <c:v>Directed Vision</c:v>
                  </c:pt>
                  <c:pt idx="24">
                    <c:v>Reference</c:v>
                  </c:pt>
                  <c:pt idx="28">
                    <c:v>Directed Vision</c:v>
                  </c:pt>
                </c:lvl>
                <c:lvl>
                  <c:pt idx="0">
                    <c:v>DZA-ESP</c:v>
                  </c:pt>
                  <c:pt idx="8">
                    <c:v>DZA-ITA</c:v>
                  </c:pt>
                  <c:pt idx="16">
                    <c:v>LBY-ITA</c:v>
                  </c:pt>
                  <c:pt idx="24">
                    <c:v>TUN-ITA</c:v>
                  </c:pt>
                </c:lvl>
              </c:multiLvlStrCache>
            </c:multiLvlStrRef>
          </c:cat>
          <c:val>
            <c:numRef>
              <c:f>AFR!$AF$15:$AF$46</c:f>
              <c:numCache>
                <c:formatCode>0</c:formatCode>
                <c:ptCount val="32"/>
                <c:pt idx="0">
                  <c:v>17.742284999999999</c:v>
                </c:pt>
                <c:pt idx="1">
                  <c:v>18.774504999999998</c:v>
                </c:pt>
                <c:pt idx="2">
                  <c:v>16.277175</c:v>
                </c:pt>
                <c:pt idx="3">
                  <c:v>20.423210000000001</c:v>
                </c:pt>
                <c:pt idx="4">
                  <c:v>13.097341719999999</c:v>
                </c:pt>
                <c:pt idx="5">
                  <c:v>14.657138559999998</c:v>
                </c:pt>
                <c:pt idx="6">
                  <c:v>13.419204560000001</c:v>
                </c:pt>
                <c:pt idx="7">
                  <c:v>14.904725359999999</c:v>
                </c:pt>
                <c:pt idx="8">
                  <c:v>0.30915499999999996</c:v>
                </c:pt>
                <c:pt idx="9">
                  <c:v>1.1023000000000001</c:v>
                </c:pt>
                <c:pt idx="10">
                  <c:v>0.48873499999999998</c:v>
                </c:pt>
                <c:pt idx="11">
                  <c:v>10.14481</c:v>
                </c:pt>
                <c:pt idx="12">
                  <c:v>0</c:v>
                </c:pt>
                <c:pt idx="13">
                  <c:v>0</c:v>
                </c:pt>
                <c:pt idx="14">
                  <c:v>0</c:v>
                </c:pt>
                <c:pt idx="15">
                  <c:v>0</c:v>
                </c:pt>
                <c:pt idx="16">
                  <c:v>9.4089700000000001</c:v>
                </c:pt>
                <c:pt idx="17">
                  <c:v>13.903945</c:v>
                </c:pt>
                <c:pt idx="18">
                  <c:v>13.903945</c:v>
                </c:pt>
                <c:pt idx="19">
                  <c:v>13.903945</c:v>
                </c:pt>
                <c:pt idx="20">
                  <c:v>7.5795535000000012</c:v>
                </c:pt>
                <c:pt idx="21">
                  <c:v>8.8068477500000011</c:v>
                </c:pt>
                <c:pt idx="22">
                  <c:v>7.7009342499999995</c:v>
                </c:pt>
                <c:pt idx="23">
                  <c:v>5.826276</c:v>
                </c:pt>
                <c:pt idx="24">
                  <c:v>28.998155000000001</c:v>
                </c:pt>
                <c:pt idx="25">
                  <c:v>29.423745</c:v>
                </c:pt>
                <c:pt idx="26">
                  <c:v>30.329309999999996</c:v>
                </c:pt>
                <c:pt idx="27">
                  <c:v>36.965375000000002</c:v>
                </c:pt>
                <c:pt idx="28">
                  <c:v>18.476689820000001</c:v>
                </c:pt>
                <c:pt idx="29">
                  <c:v>12.12419332</c:v>
                </c:pt>
                <c:pt idx="30">
                  <c:v>4.7915973599999999</c:v>
                </c:pt>
                <c:pt idx="31">
                  <c:v>4.8641973199999997</c:v>
                </c:pt>
              </c:numCache>
            </c:numRef>
          </c:val>
          <c:extLst>
            <c:ext xmlns:c16="http://schemas.microsoft.com/office/drawing/2014/chart" uri="{C3380CC4-5D6E-409C-BE32-E72D297353CC}">
              <c16:uniqueId val="{00000000-2C12-4092-8954-4F8B624A450C}"/>
            </c:ext>
          </c:extLst>
        </c:ser>
        <c:ser>
          <c:idx val="1"/>
          <c:order val="1"/>
          <c:tx>
            <c:strRef>
              <c:f>AFR!$AG$14</c:f>
              <c:strCache>
                <c:ptCount val="1"/>
                <c:pt idx="0">
                  <c:v>Unused</c:v>
                </c:pt>
              </c:strCache>
            </c:strRef>
          </c:tx>
          <c:spPr>
            <a:solidFill>
              <a:schemeClr val="accent5">
                <a:lumMod val="40000"/>
                <a:lumOff val="60000"/>
              </a:schemeClr>
            </a:solidFill>
            <a:ln>
              <a:noFill/>
            </a:ln>
            <a:effectLst/>
          </c:spPr>
          <c:invertIfNegative val="0"/>
          <c:cat>
            <c:multiLvlStrRef>
              <c:f>AFR!$AC$15:$AE$46</c:f>
              <c:multiLvlStrCache>
                <c:ptCount val="32"/>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pt idx="24">
                    <c:v>2020</c:v>
                  </c:pt>
                  <c:pt idx="25">
                    <c:v>2030</c:v>
                  </c:pt>
                  <c:pt idx="26">
                    <c:v>2040</c:v>
                  </c:pt>
                  <c:pt idx="27">
                    <c:v>2050</c:v>
                  </c:pt>
                  <c:pt idx="28">
                    <c:v>2020</c:v>
                  </c:pt>
                  <c:pt idx="29">
                    <c:v>2030</c:v>
                  </c:pt>
                  <c:pt idx="30">
                    <c:v>2040</c:v>
                  </c:pt>
                  <c:pt idx="31">
                    <c:v>2050</c:v>
                  </c:pt>
                </c:lvl>
                <c:lvl>
                  <c:pt idx="0">
                    <c:v>Reference</c:v>
                  </c:pt>
                  <c:pt idx="4">
                    <c:v>Directed Vision</c:v>
                  </c:pt>
                  <c:pt idx="8">
                    <c:v>Reference</c:v>
                  </c:pt>
                  <c:pt idx="12">
                    <c:v>Directed Vision</c:v>
                  </c:pt>
                  <c:pt idx="16">
                    <c:v>Reference</c:v>
                  </c:pt>
                  <c:pt idx="20">
                    <c:v>Directed Vision</c:v>
                  </c:pt>
                  <c:pt idx="24">
                    <c:v>Reference</c:v>
                  </c:pt>
                  <c:pt idx="28">
                    <c:v>Directed Vision</c:v>
                  </c:pt>
                </c:lvl>
                <c:lvl>
                  <c:pt idx="0">
                    <c:v>DZA-ESP</c:v>
                  </c:pt>
                  <c:pt idx="8">
                    <c:v>DZA-ITA</c:v>
                  </c:pt>
                  <c:pt idx="16">
                    <c:v>LBY-ITA</c:v>
                  </c:pt>
                  <c:pt idx="24">
                    <c:v>TUN-ITA</c:v>
                  </c:pt>
                </c:lvl>
              </c:multiLvlStrCache>
            </c:multiLvlStrRef>
          </c:cat>
          <c:val>
            <c:numRef>
              <c:f>AFR!$AG$15:$AG$46</c:f>
              <c:numCache>
                <c:formatCode>0</c:formatCode>
                <c:ptCount val="32"/>
                <c:pt idx="0">
                  <c:v>7.6774100000000018</c:v>
                </c:pt>
                <c:pt idx="1">
                  <c:v>6.645190000000003</c:v>
                </c:pt>
                <c:pt idx="2">
                  <c:v>9.1425200000000011</c:v>
                </c:pt>
                <c:pt idx="3">
                  <c:v>4.9964849999999998</c:v>
                </c:pt>
                <c:pt idx="4">
                  <c:v>11.661338279999999</c:v>
                </c:pt>
                <c:pt idx="5">
                  <c:v>10.10154144</c:v>
                </c:pt>
                <c:pt idx="6">
                  <c:v>11.339475439999998</c:v>
                </c:pt>
                <c:pt idx="7">
                  <c:v>9.8539546399999995</c:v>
                </c:pt>
                <c:pt idx="8">
                  <c:v>39.069600000000001</c:v>
                </c:pt>
                <c:pt idx="9">
                  <c:v>38.276454999999999</c:v>
                </c:pt>
                <c:pt idx="10">
                  <c:v>38.89002</c:v>
                </c:pt>
                <c:pt idx="11">
                  <c:v>29.233944999999999</c:v>
                </c:pt>
                <c:pt idx="12">
                  <c:v>38.039935</c:v>
                </c:pt>
                <c:pt idx="13">
                  <c:v>38.039935</c:v>
                </c:pt>
                <c:pt idx="14">
                  <c:v>38.039935</c:v>
                </c:pt>
                <c:pt idx="15">
                  <c:v>38.039935</c:v>
                </c:pt>
                <c:pt idx="16">
                  <c:v>4.4949750000000002</c:v>
                </c:pt>
                <c:pt idx="17">
                  <c:v>0</c:v>
                </c:pt>
                <c:pt idx="18">
                  <c:v>0</c:v>
                </c:pt>
                <c:pt idx="19">
                  <c:v>0</c:v>
                </c:pt>
                <c:pt idx="20">
                  <c:v>5.9071964999999995</c:v>
                </c:pt>
                <c:pt idx="21">
                  <c:v>4.6799022499999996</c:v>
                </c:pt>
                <c:pt idx="22">
                  <c:v>5.7858157500000011</c:v>
                </c:pt>
                <c:pt idx="23">
                  <c:v>7.6604740000000007</c:v>
                </c:pt>
                <c:pt idx="24">
                  <c:v>7.9672200000000011</c:v>
                </c:pt>
                <c:pt idx="25">
                  <c:v>7.5416300000000014</c:v>
                </c:pt>
                <c:pt idx="26">
                  <c:v>6.6360650000000057</c:v>
                </c:pt>
                <c:pt idx="27">
                  <c:v>0</c:v>
                </c:pt>
                <c:pt idx="28">
                  <c:v>17.823290179999997</c:v>
                </c:pt>
                <c:pt idx="29">
                  <c:v>24.175786679999998</c:v>
                </c:pt>
                <c:pt idx="30">
                  <c:v>31.508382639999997</c:v>
                </c:pt>
                <c:pt idx="31">
                  <c:v>31.435782679999999</c:v>
                </c:pt>
              </c:numCache>
            </c:numRef>
          </c:val>
          <c:extLst>
            <c:ext xmlns:c16="http://schemas.microsoft.com/office/drawing/2014/chart" uri="{C3380CC4-5D6E-409C-BE32-E72D297353CC}">
              <c16:uniqueId val="{00000001-2C12-4092-8954-4F8B624A450C}"/>
            </c:ext>
          </c:extLst>
        </c:ser>
        <c:dLbls>
          <c:showLegendKey val="0"/>
          <c:showVal val="0"/>
          <c:showCatName val="0"/>
          <c:showSerName val="0"/>
          <c:showPercent val="0"/>
          <c:showBubbleSize val="0"/>
        </c:dLbls>
        <c:gapWidth val="150"/>
        <c:overlap val="100"/>
        <c:axId val="548859792"/>
        <c:axId val="548860120"/>
        <c:extLst/>
      </c:barChart>
      <c:catAx>
        <c:axId val="54885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860120"/>
        <c:crosses val="autoZero"/>
        <c:auto val="1"/>
        <c:lblAlgn val="ctr"/>
        <c:lblOffset val="100"/>
        <c:noMultiLvlLbl val="0"/>
      </c:catAx>
      <c:valAx>
        <c:axId val="548860120"/>
        <c:scaling>
          <c:orientation val="minMax"/>
          <c:max val="4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8859792"/>
        <c:crosses val="autoZero"/>
        <c:crossBetween val="between"/>
      </c:valAx>
      <c:spPr>
        <a:noFill/>
        <a:ln>
          <a:noFill/>
        </a:ln>
        <a:effectLst/>
      </c:spPr>
    </c:plotArea>
    <c:legend>
      <c:legendPos val="r"/>
      <c:layout>
        <c:manualLayout>
          <c:xMode val="edge"/>
          <c:yMode val="edge"/>
          <c:x val="0.90640625645198303"/>
          <c:y val="5.4990890828830177E-3"/>
          <c:w val="8.7578977177797696E-2"/>
          <c:h val="0.115475688398711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0682842110876919E-2"/>
          <c:y val="2.842057067194708E-2"/>
          <c:w val="0.93393640541562029"/>
          <c:h val="0.6776824606436801"/>
        </c:manualLayout>
      </c:layout>
      <c:barChart>
        <c:barDir val="col"/>
        <c:grouping val="stacked"/>
        <c:varyColors val="0"/>
        <c:ser>
          <c:idx val="0"/>
          <c:order val="0"/>
          <c:tx>
            <c:strRef>
              <c:f>RUS!$AD$34</c:f>
              <c:strCache>
                <c:ptCount val="1"/>
                <c:pt idx="0">
                  <c:v>Used</c:v>
                </c:pt>
              </c:strCache>
            </c:strRef>
          </c:tx>
          <c:spPr>
            <a:solidFill>
              <a:schemeClr val="accent5">
                <a:shade val="76000"/>
              </a:schemeClr>
            </a:solidFill>
            <a:ln>
              <a:noFill/>
            </a:ln>
            <a:effectLst/>
          </c:spPr>
          <c:invertIfNegative val="0"/>
          <c:cat>
            <c:multiLvlStrRef>
              <c:f>RUS!$AA$35:$AC$58</c:f>
              <c:multiLvlStrCache>
                <c:ptCount val="24"/>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lvl>
                <c:lvl>
                  <c:pt idx="0">
                    <c:v>Reference</c:v>
                  </c:pt>
                  <c:pt idx="4">
                    <c:v>Directed Vision</c:v>
                  </c:pt>
                  <c:pt idx="8">
                    <c:v>Reference</c:v>
                  </c:pt>
                  <c:pt idx="12">
                    <c:v>Directed Vision</c:v>
                  </c:pt>
                  <c:pt idx="16">
                    <c:v>Reference</c:v>
                  </c:pt>
                  <c:pt idx="20">
                    <c:v>Directed Vision</c:v>
                  </c:pt>
                </c:lvl>
                <c:lvl>
                  <c:pt idx="0">
                    <c:v>RUS-EST</c:v>
                  </c:pt>
                  <c:pt idx="8">
                    <c:v>RUS-FIN</c:v>
                  </c:pt>
                  <c:pt idx="16">
                    <c:v>RUS-LVA</c:v>
                  </c:pt>
                </c:lvl>
              </c:multiLvlStrCache>
            </c:multiLvlStrRef>
          </c:cat>
          <c:val>
            <c:numRef>
              <c:f>RUS!$AD$35:$AD$58</c:f>
              <c:numCache>
                <c:formatCode>0</c:formatCode>
                <c:ptCount val="24"/>
                <c:pt idx="0">
                  <c:v>0.54713500000000004</c:v>
                </c:pt>
                <c:pt idx="1">
                  <c:v>0.46902499999999997</c:v>
                </c:pt>
                <c:pt idx="2">
                  <c:v>0.56757499999999994</c:v>
                </c:pt>
                <c:pt idx="3">
                  <c:v>0.601885</c:v>
                </c:pt>
                <c:pt idx="4">
                  <c:v>0.31935456000000001</c:v>
                </c:pt>
                <c:pt idx="5">
                  <c:v>0.6320559</c:v>
                </c:pt>
                <c:pt idx="6">
                  <c:v>0.54556404000000003</c:v>
                </c:pt>
                <c:pt idx="7">
                  <c:v>0.39253998000000001</c:v>
                </c:pt>
                <c:pt idx="8">
                  <c:v>1.729735</c:v>
                </c:pt>
                <c:pt idx="9">
                  <c:v>1.8461699999999999</c:v>
                </c:pt>
                <c:pt idx="10">
                  <c:v>1.908585</c:v>
                </c:pt>
                <c:pt idx="11">
                  <c:v>1.5629299999999999</c:v>
                </c:pt>
                <c:pt idx="12">
                  <c:v>3.18095967</c:v>
                </c:pt>
                <c:pt idx="13">
                  <c:v>5.1740421699999999</c:v>
                </c:pt>
                <c:pt idx="14">
                  <c:v>5.5726586699999991</c:v>
                </c:pt>
                <c:pt idx="15">
                  <c:v>4.5681450899999989</c:v>
                </c:pt>
                <c:pt idx="16">
                  <c:v>2.3276049999999997</c:v>
                </c:pt>
                <c:pt idx="17">
                  <c:v>2.7415150000000001</c:v>
                </c:pt>
                <c:pt idx="18">
                  <c:v>2.7258200000000001</c:v>
                </c:pt>
                <c:pt idx="19">
                  <c:v>2.89445</c:v>
                </c:pt>
                <c:pt idx="20">
                  <c:v>1.7428728099999999</c:v>
                </c:pt>
                <c:pt idx="21">
                  <c:v>2.3067434250000001</c:v>
                </c:pt>
                <c:pt idx="22">
                  <c:v>2.4898183</c:v>
                </c:pt>
                <c:pt idx="23">
                  <c:v>2.1163455549999997</c:v>
                </c:pt>
              </c:numCache>
            </c:numRef>
          </c:val>
          <c:extLst>
            <c:ext xmlns:c16="http://schemas.microsoft.com/office/drawing/2014/chart" uri="{C3380CC4-5D6E-409C-BE32-E72D297353CC}">
              <c16:uniqueId val="{00000000-AC26-4E1F-8669-36B1F6AB9F2C}"/>
            </c:ext>
          </c:extLst>
        </c:ser>
        <c:ser>
          <c:idx val="1"/>
          <c:order val="1"/>
          <c:tx>
            <c:strRef>
              <c:f>RUS!$AE$34</c:f>
              <c:strCache>
                <c:ptCount val="1"/>
                <c:pt idx="0">
                  <c:v>Unused</c:v>
                </c:pt>
              </c:strCache>
            </c:strRef>
          </c:tx>
          <c:spPr>
            <a:solidFill>
              <a:schemeClr val="accent5">
                <a:lumMod val="40000"/>
                <a:lumOff val="60000"/>
              </a:schemeClr>
            </a:solidFill>
            <a:ln>
              <a:noFill/>
            </a:ln>
            <a:effectLst/>
          </c:spPr>
          <c:invertIfNegative val="0"/>
          <c:cat>
            <c:multiLvlStrRef>
              <c:f>RUS!$AA$35:$AC$58</c:f>
              <c:multiLvlStrCache>
                <c:ptCount val="24"/>
                <c:lvl>
                  <c:pt idx="0">
                    <c:v>2020</c:v>
                  </c:pt>
                  <c:pt idx="1">
                    <c:v>2030</c:v>
                  </c:pt>
                  <c:pt idx="2">
                    <c:v>2040</c:v>
                  </c:pt>
                  <c:pt idx="3">
                    <c:v>2050</c:v>
                  </c:pt>
                  <c:pt idx="4">
                    <c:v>2020</c:v>
                  </c:pt>
                  <c:pt idx="5">
                    <c:v>2030</c:v>
                  </c:pt>
                  <c:pt idx="6">
                    <c:v>2040</c:v>
                  </c:pt>
                  <c:pt idx="7">
                    <c:v>2050</c:v>
                  </c:pt>
                  <c:pt idx="8">
                    <c:v>2020</c:v>
                  </c:pt>
                  <c:pt idx="9">
                    <c:v>2030</c:v>
                  </c:pt>
                  <c:pt idx="10">
                    <c:v>2040</c:v>
                  </c:pt>
                  <c:pt idx="11">
                    <c:v>2050</c:v>
                  </c:pt>
                  <c:pt idx="12">
                    <c:v>2020</c:v>
                  </c:pt>
                  <c:pt idx="13">
                    <c:v>2030</c:v>
                  </c:pt>
                  <c:pt idx="14">
                    <c:v>2040</c:v>
                  </c:pt>
                  <c:pt idx="15">
                    <c:v>2050</c:v>
                  </c:pt>
                  <c:pt idx="16">
                    <c:v>2020</c:v>
                  </c:pt>
                  <c:pt idx="17">
                    <c:v>2030</c:v>
                  </c:pt>
                  <c:pt idx="18">
                    <c:v>2040</c:v>
                  </c:pt>
                  <c:pt idx="19">
                    <c:v>2050</c:v>
                  </c:pt>
                  <c:pt idx="20">
                    <c:v>2020</c:v>
                  </c:pt>
                  <c:pt idx="21">
                    <c:v>2030</c:v>
                  </c:pt>
                  <c:pt idx="22">
                    <c:v>2040</c:v>
                  </c:pt>
                  <c:pt idx="23">
                    <c:v>2050</c:v>
                  </c:pt>
                </c:lvl>
                <c:lvl>
                  <c:pt idx="0">
                    <c:v>Reference</c:v>
                  </c:pt>
                  <c:pt idx="4">
                    <c:v>Directed Vision</c:v>
                  </c:pt>
                  <c:pt idx="8">
                    <c:v>Reference</c:v>
                  </c:pt>
                  <c:pt idx="12">
                    <c:v>Directed Vision</c:v>
                  </c:pt>
                  <c:pt idx="16">
                    <c:v>Reference</c:v>
                  </c:pt>
                  <c:pt idx="20">
                    <c:v>Directed Vision</c:v>
                  </c:pt>
                </c:lvl>
                <c:lvl>
                  <c:pt idx="0">
                    <c:v>RUS-EST</c:v>
                  </c:pt>
                  <c:pt idx="8">
                    <c:v>RUS-FIN</c:v>
                  </c:pt>
                  <c:pt idx="16">
                    <c:v>RUS-LVA</c:v>
                  </c:pt>
                </c:lvl>
              </c:multiLvlStrCache>
            </c:multiLvlStrRef>
          </c:cat>
          <c:val>
            <c:numRef>
              <c:f>RUS!$AE$35:$AE$58</c:f>
              <c:numCache>
                <c:formatCode>0</c:formatCode>
                <c:ptCount val="24"/>
                <c:pt idx="0">
                  <c:v>6.2349299999999994</c:v>
                </c:pt>
                <c:pt idx="1">
                  <c:v>6.3130399999999991</c:v>
                </c:pt>
                <c:pt idx="2">
                  <c:v>6.2144899999999996</c:v>
                </c:pt>
                <c:pt idx="3">
                  <c:v>6.1801799999999991</c:v>
                </c:pt>
                <c:pt idx="4">
                  <c:v>6.3338654400000003</c:v>
                </c:pt>
                <c:pt idx="5">
                  <c:v>6.0211641</c:v>
                </c:pt>
                <c:pt idx="6">
                  <c:v>6.1076559599999998</c:v>
                </c:pt>
                <c:pt idx="7">
                  <c:v>6.2606800200000006</c:v>
                </c:pt>
                <c:pt idx="8">
                  <c:v>6.3969900000000006</c:v>
                </c:pt>
                <c:pt idx="9">
                  <c:v>6.2805550000000006</c:v>
                </c:pt>
                <c:pt idx="10">
                  <c:v>6.21814</c:v>
                </c:pt>
                <c:pt idx="11">
                  <c:v>6.5637950000000007</c:v>
                </c:pt>
                <c:pt idx="12">
                  <c:v>4.7913703299999995</c:v>
                </c:pt>
                <c:pt idx="13">
                  <c:v>2.7982878299999996</c:v>
                </c:pt>
                <c:pt idx="14">
                  <c:v>2.3996713300000003</c:v>
                </c:pt>
                <c:pt idx="15">
                  <c:v>3.4041849100000006</c:v>
                </c:pt>
                <c:pt idx="16">
                  <c:v>5.160005</c:v>
                </c:pt>
                <c:pt idx="17">
                  <c:v>4.7460949999999986</c:v>
                </c:pt>
                <c:pt idx="18">
                  <c:v>4.7617899999999995</c:v>
                </c:pt>
                <c:pt idx="19">
                  <c:v>4.5931599999999992</c:v>
                </c:pt>
                <c:pt idx="20">
                  <c:v>5.58012219</c:v>
                </c:pt>
                <c:pt idx="21">
                  <c:v>5.0162515750000001</c:v>
                </c:pt>
                <c:pt idx="22">
                  <c:v>4.8331766999999992</c:v>
                </c:pt>
                <c:pt idx="23">
                  <c:v>5.206649445</c:v>
                </c:pt>
              </c:numCache>
            </c:numRef>
          </c:val>
          <c:extLst>
            <c:ext xmlns:c16="http://schemas.microsoft.com/office/drawing/2014/chart" uri="{C3380CC4-5D6E-409C-BE32-E72D297353CC}">
              <c16:uniqueId val="{00000001-AC26-4E1F-8669-36B1F6AB9F2C}"/>
            </c:ext>
          </c:extLst>
        </c:ser>
        <c:dLbls>
          <c:showLegendKey val="0"/>
          <c:showVal val="0"/>
          <c:showCatName val="0"/>
          <c:showSerName val="0"/>
          <c:showPercent val="0"/>
          <c:showBubbleSize val="0"/>
        </c:dLbls>
        <c:gapWidth val="150"/>
        <c:overlap val="100"/>
        <c:axId val="548859792"/>
        <c:axId val="548860120"/>
        <c:extLst/>
      </c:barChart>
      <c:catAx>
        <c:axId val="54885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860120"/>
        <c:crosses val="autoZero"/>
        <c:auto val="1"/>
        <c:lblAlgn val="ctr"/>
        <c:lblOffset val="100"/>
        <c:noMultiLvlLbl val="0"/>
      </c:catAx>
      <c:valAx>
        <c:axId val="548860120"/>
        <c:scaling>
          <c:orientation val="minMax"/>
          <c:max val="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8859792"/>
        <c:crosses val="autoZero"/>
        <c:crossBetween val="between"/>
      </c:valAx>
      <c:spPr>
        <a:noFill/>
        <a:ln>
          <a:noFill/>
        </a:ln>
        <a:effectLst/>
      </c:spPr>
    </c:plotArea>
    <c:legend>
      <c:legendPos val="r"/>
      <c:layout>
        <c:manualLayout>
          <c:xMode val="edge"/>
          <c:yMode val="edge"/>
          <c:x val="0.88476306890544709"/>
          <c:y val="1.8820938750949052E-2"/>
          <c:w val="9.4321558753348661E-2"/>
          <c:h val="0.116248648912761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7987611753677167E-2"/>
          <c:y val="6.7501916242770549E-2"/>
          <c:w val="0.91251798394376116"/>
          <c:h val="0.72286844908076042"/>
        </c:manualLayout>
      </c:layout>
      <c:barChart>
        <c:barDir val="col"/>
        <c:grouping val="stacked"/>
        <c:varyColors val="0"/>
        <c:ser>
          <c:idx val="0"/>
          <c:order val="0"/>
          <c:tx>
            <c:strRef>
              <c:f>REGAS!$AC$52</c:f>
              <c:strCache>
                <c:ptCount val="1"/>
                <c:pt idx="0">
                  <c:v>Used</c:v>
                </c:pt>
              </c:strCache>
            </c:strRef>
          </c:tx>
          <c:spPr>
            <a:solidFill>
              <a:schemeClr val="accent5">
                <a:shade val="76000"/>
              </a:schemeClr>
            </a:solidFill>
            <a:ln>
              <a:noFill/>
            </a:ln>
            <a:effectLst/>
          </c:spPr>
          <c:invertIfNegative val="0"/>
          <c:dLbls>
            <c:dLbl>
              <c:idx val="0"/>
              <c:layout/>
              <c:tx>
                <c:rich>
                  <a:bodyPr/>
                  <a:lstStyle/>
                  <a:p>
                    <a:fld id="{9914C4C2-1D76-45FA-B988-B1CD5F00C10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A9C2-452A-8C2D-FDAD35649C47}"/>
                </c:ext>
              </c:extLst>
            </c:dLbl>
            <c:dLbl>
              <c:idx val="1"/>
              <c:layout/>
              <c:tx>
                <c:rich>
                  <a:bodyPr/>
                  <a:lstStyle/>
                  <a:p>
                    <a:fld id="{2B298A84-BED3-4B2E-AC77-645C335532F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A9C2-452A-8C2D-FDAD35649C47}"/>
                </c:ext>
              </c:extLst>
            </c:dLbl>
            <c:dLbl>
              <c:idx val="2"/>
              <c:layout/>
              <c:tx>
                <c:rich>
                  <a:bodyPr/>
                  <a:lstStyle/>
                  <a:p>
                    <a:fld id="{40D8B0E3-3FEE-49BB-8355-4BA4D421632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A9C2-452A-8C2D-FDAD35649C47}"/>
                </c:ext>
              </c:extLst>
            </c:dLbl>
            <c:dLbl>
              <c:idx val="3"/>
              <c:layout/>
              <c:tx>
                <c:rich>
                  <a:bodyPr/>
                  <a:lstStyle/>
                  <a:p>
                    <a:fld id="{0F189C4F-5FB2-47FE-8A6C-92C0EC7178C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A9C2-452A-8C2D-FDAD35649C47}"/>
                </c:ext>
              </c:extLst>
            </c:dLbl>
            <c:dLbl>
              <c:idx val="4"/>
              <c:layout/>
              <c:tx>
                <c:rich>
                  <a:bodyPr/>
                  <a:lstStyle/>
                  <a:p>
                    <a:fld id="{B0FD021F-BA07-4403-A37D-CCC9504012E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A9C2-452A-8C2D-FDAD35649C47}"/>
                </c:ext>
              </c:extLst>
            </c:dLbl>
            <c:dLbl>
              <c:idx val="5"/>
              <c:layout/>
              <c:tx>
                <c:rich>
                  <a:bodyPr/>
                  <a:lstStyle/>
                  <a:p>
                    <a:fld id="{72A8E4C0-8EB1-45B1-A75E-D3B61DF77AB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A9C2-452A-8C2D-FDAD35649C47}"/>
                </c:ext>
              </c:extLst>
            </c:dLbl>
            <c:dLbl>
              <c:idx val="6"/>
              <c:layout/>
              <c:tx>
                <c:rich>
                  <a:bodyPr/>
                  <a:lstStyle/>
                  <a:p>
                    <a:fld id="{AA9D1D58-E0C2-4BFC-A6CA-7CA2F76DA01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A9C2-452A-8C2D-FDAD35649C47}"/>
                </c:ext>
              </c:extLst>
            </c:dLbl>
            <c:dLbl>
              <c:idx val="7"/>
              <c:layout/>
              <c:tx>
                <c:rich>
                  <a:bodyPr/>
                  <a:lstStyle/>
                  <a:p>
                    <a:fld id="{64317CC0-1EA2-4257-B20C-0FD1C22F96D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A9C2-452A-8C2D-FDAD35649C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multiLvlStrRef>
              <c:f>REGAS!$AA$53:$AB$60</c:f>
              <c:multiLvlStrCache>
                <c:ptCount val="8"/>
                <c:lvl>
                  <c:pt idx="0">
                    <c:v>Reference</c:v>
                  </c:pt>
                  <c:pt idx="1">
                    <c:v>Directed Vision</c:v>
                  </c:pt>
                  <c:pt idx="2">
                    <c:v>Reference</c:v>
                  </c:pt>
                  <c:pt idx="3">
                    <c:v>Directed Vision</c:v>
                  </c:pt>
                  <c:pt idx="4">
                    <c:v>Reference</c:v>
                  </c:pt>
                  <c:pt idx="5">
                    <c:v>Directed Vision</c:v>
                  </c:pt>
                  <c:pt idx="6">
                    <c:v>Reference</c:v>
                  </c:pt>
                  <c:pt idx="7">
                    <c:v>Directed Vision</c:v>
                  </c:pt>
                </c:lvl>
                <c:lvl>
                  <c:pt idx="0">
                    <c:v>2020</c:v>
                  </c:pt>
                  <c:pt idx="2">
                    <c:v>2030</c:v>
                  </c:pt>
                  <c:pt idx="4">
                    <c:v>2040</c:v>
                  </c:pt>
                  <c:pt idx="6">
                    <c:v>2050</c:v>
                  </c:pt>
                </c:lvl>
              </c:multiLvlStrCache>
            </c:multiLvlStrRef>
          </c:cat>
          <c:val>
            <c:numRef>
              <c:f>REGAS!$AC$53:$AC$60</c:f>
              <c:numCache>
                <c:formatCode>0</c:formatCode>
                <c:ptCount val="8"/>
                <c:pt idx="0">
                  <c:v>45.171305000000004</c:v>
                </c:pt>
                <c:pt idx="1">
                  <c:v>67.039560949999995</c:v>
                </c:pt>
                <c:pt idx="2">
                  <c:v>53.672519999999999</c:v>
                </c:pt>
                <c:pt idx="3">
                  <c:v>9.1107693800000007</c:v>
                </c:pt>
                <c:pt idx="4">
                  <c:v>63.891425000000012</c:v>
                </c:pt>
                <c:pt idx="5">
                  <c:v>0.65786577999999996</c:v>
                </c:pt>
                <c:pt idx="6">
                  <c:v>53.479800000000004</c:v>
                </c:pt>
                <c:pt idx="7">
                  <c:v>0</c:v>
                </c:pt>
              </c:numCache>
            </c:numRef>
          </c:val>
          <c:extLst>
            <c:ext xmlns:c15="http://schemas.microsoft.com/office/drawing/2012/chart" uri="{02D57815-91ED-43cb-92C2-25804820EDAC}">
              <c15:datalabelsRange>
                <c15:f>REGAS!$AE$53:$AE$60</c15:f>
                <c15:dlblRangeCache>
                  <c:ptCount val="8"/>
                  <c:pt idx="0">
                    <c:v>20%</c:v>
                  </c:pt>
                  <c:pt idx="1">
                    <c:v>30%</c:v>
                  </c:pt>
                  <c:pt idx="2">
                    <c:v>22%</c:v>
                  </c:pt>
                  <c:pt idx="3">
                    <c:v>4%</c:v>
                  </c:pt>
                  <c:pt idx="4">
                    <c:v>27%</c:v>
                  </c:pt>
                  <c:pt idx="5">
                    <c:v>0%</c:v>
                  </c:pt>
                  <c:pt idx="6">
                    <c:v>22%</c:v>
                  </c:pt>
                  <c:pt idx="7">
                    <c:v>0%</c:v>
                  </c:pt>
                </c15:dlblRangeCache>
              </c15:datalabelsRange>
            </c:ext>
            <c:ext xmlns:c16="http://schemas.microsoft.com/office/drawing/2014/chart" uri="{C3380CC4-5D6E-409C-BE32-E72D297353CC}">
              <c16:uniqueId val="{00000008-A9C2-452A-8C2D-FDAD35649C47}"/>
            </c:ext>
          </c:extLst>
        </c:ser>
        <c:ser>
          <c:idx val="1"/>
          <c:order val="1"/>
          <c:tx>
            <c:strRef>
              <c:f>REGAS!$AD$52</c:f>
              <c:strCache>
                <c:ptCount val="1"/>
                <c:pt idx="0">
                  <c:v>Unused</c:v>
                </c:pt>
              </c:strCache>
            </c:strRef>
          </c:tx>
          <c:spPr>
            <a:solidFill>
              <a:schemeClr val="accent5">
                <a:lumMod val="40000"/>
                <a:lumOff val="60000"/>
              </a:schemeClr>
            </a:solidFill>
            <a:ln>
              <a:noFill/>
            </a:ln>
            <a:effectLst/>
          </c:spPr>
          <c:invertIfNegative val="0"/>
          <c:cat>
            <c:multiLvlStrRef>
              <c:f>REGAS!$AA$53:$AB$60</c:f>
              <c:multiLvlStrCache>
                <c:ptCount val="8"/>
                <c:lvl>
                  <c:pt idx="0">
                    <c:v>Reference</c:v>
                  </c:pt>
                  <c:pt idx="1">
                    <c:v>Directed Vision</c:v>
                  </c:pt>
                  <c:pt idx="2">
                    <c:v>Reference</c:v>
                  </c:pt>
                  <c:pt idx="3">
                    <c:v>Directed Vision</c:v>
                  </c:pt>
                  <c:pt idx="4">
                    <c:v>Reference</c:v>
                  </c:pt>
                  <c:pt idx="5">
                    <c:v>Directed Vision</c:v>
                  </c:pt>
                  <c:pt idx="6">
                    <c:v>Reference</c:v>
                  </c:pt>
                  <c:pt idx="7">
                    <c:v>Directed Vision</c:v>
                  </c:pt>
                </c:lvl>
                <c:lvl>
                  <c:pt idx="0">
                    <c:v>2020</c:v>
                  </c:pt>
                  <c:pt idx="2">
                    <c:v>2030</c:v>
                  </c:pt>
                  <c:pt idx="4">
                    <c:v>2040</c:v>
                  </c:pt>
                  <c:pt idx="6">
                    <c:v>2050</c:v>
                  </c:pt>
                </c:lvl>
              </c:multiLvlStrCache>
            </c:multiLvlStrRef>
          </c:cat>
          <c:val>
            <c:numRef>
              <c:f>REGAS!$AD$53:$AD$60</c:f>
              <c:numCache>
                <c:formatCode>0</c:formatCode>
                <c:ptCount val="8"/>
                <c:pt idx="0">
                  <c:v>178.991255</c:v>
                </c:pt>
                <c:pt idx="1">
                  <c:v>153.66170405</c:v>
                </c:pt>
                <c:pt idx="2">
                  <c:v>186.22628499999996</c:v>
                </c:pt>
                <c:pt idx="3">
                  <c:v>227.09095062</c:v>
                </c:pt>
                <c:pt idx="4">
                  <c:v>176.00737999999998</c:v>
                </c:pt>
                <c:pt idx="5">
                  <c:v>235.54385421999999</c:v>
                </c:pt>
                <c:pt idx="6">
                  <c:v>186.41900499999997</c:v>
                </c:pt>
                <c:pt idx="7">
                  <c:v>236.20171999999999</c:v>
                </c:pt>
              </c:numCache>
            </c:numRef>
          </c:val>
          <c:extLst>
            <c:ext xmlns:c16="http://schemas.microsoft.com/office/drawing/2014/chart" uri="{C3380CC4-5D6E-409C-BE32-E72D297353CC}">
              <c16:uniqueId val="{00000009-A9C2-452A-8C2D-FDAD35649C47}"/>
            </c:ext>
          </c:extLst>
        </c:ser>
        <c:dLbls>
          <c:showLegendKey val="0"/>
          <c:showVal val="0"/>
          <c:showCatName val="0"/>
          <c:showSerName val="0"/>
          <c:showPercent val="0"/>
          <c:showBubbleSize val="0"/>
        </c:dLbls>
        <c:gapWidth val="150"/>
        <c:overlap val="100"/>
        <c:axId val="548859792"/>
        <c:axId val="548860120"/>
        <c:extLst/>
      </c:barChart>
      <c:catAx>
        <c:axId val="54885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860120"/>
        <c:crosses val="autoZero"/>
        <c:auto val="1"/>
        <c:lblAlgn val="ctr"/>
        <c:lblOffset val="100"/>
        <c:noMultiLvlLbl val="0"/>
      </c:catAx>
      <c:valAx>
        <c:axId val="5488601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8859792"/>
        <c:crosses val="autoZero"/>
        <c:crossBetween val="between"/>
      </c:valAx>
      <c:spPr>
        <a:noFill/>
        <a:ln>
          <a:noFill/>
        </a:ln>
        <a:effectLst/>
      </c:spPr>
    </c:plotArea>
    <c:legend>
      <c:legendPos val="r"/>
      <c:layout>
        <c:manualLayout>
          <c:xMode val="edge"/>
          <c:yMode val="edge"/>
          <c:x val="0.90003855028833257"/>
          <c:y val="1.6625514272012011E-2"/>
          <c:w val="9.3954242236574365E-2"/>
          <c:h val="0.1366065082572643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BBBEA-6722-4EC4-91E6-F84648650616}" type="datetimeFigureOut">
              <a:rPr lang="en-GB" smtClean="0"/>
              <a:t>20/06/2019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Ruud Egging 2018 Role of NG in the European ET</a:t>
            </a: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660926-4012-4287-860E-FAD9A37A93EB}" type="slidenum">
              <a:rPr lang="en-GB" smtClean="0"/>
              <a:t>‹#›</a:t>
            </a:fld>
            <a:endParaRPr lang="en-GB"/>
          </a:p>
        </p:txBody>
      </p:sp>
    </p:spTree>
    <p:extLst>
      <p:ext uri="{BB962C8B-B14F-4D97-AF65-F5344CB8AC3E}">
        <p14:creationId xmlns:p14="http://schemas.microsoft.com/office/powerpoint/2010/main" val="22260287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6CB45-540C-4755-967E-572BA98320FD}" type="datetimeFigureOut">
              <a:rPr lang="en-GB" smtClean="0"/>
              <a:t>20/06/2019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Ruud Egging 2018 Role of NG in the European ET</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8C17C-56C1-497E-BBAB-5ED5E57EEB00}" type="slidenum">
              <a:rPr lang="en-GB" smtClean="0"/>
              <a:t>‹#›</a:t>
            </a:fld>
            <a:endParaRPr lang="en-GB"/>
          </a:p>
        </p:txBody>
      </p:sp>
    </p:spTree>
    <p:extLst>
      <p:ext uri="{BB962C8B-B14F-4D97-AF65-F5344CB8AC3E}">
        <p14:creationId xmlns:p14="http://schemas.microsoft.com/office/powerpoint/2010/main" val="6488115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EF8C17C-56C1-497E-BBAB-5ED5E57EEB00}" type="slidenum">
              <a:rPr lang="en-GB" smtClean="0"/>
              <a:t>1</a:t>
            </a:fld>
            <a:endParaRPr lang="en-GB"/>
          </a:p>
        </p:txBody>
      </p:sp>
      <p:sp>
        <p:nvSpPr>
          <p:cNvPr id="5" name="Footer Placeholder 4"/>
          <p:cNvSpPr>
            <a:spLocks noGrp="1"/>
          </p:cNvSpPr>
          <p:nvPr>
            <p:ph type="ftr" sz="quarter" idx="11"/>
          </p:nvPr>
        </p:nvSpPr>
        <p:spPr/>
        <p:txBody>
          <a:bodyPr/>
          <a:lstStyle/>
          <a:p>
            <a:r>
              <a:rPr lang="en-US" smtClean="0"/>
              <a:t>Ruud Egging 2018 Role of NG in the European ET</a:t>
            </a:r>
            <a:endParaRPr lang="en-GB"/>
          </a:p>
        </p:txBody>
      </p:sp>
    </p:spTree>
    <p:extLst>
      <p:ext uri="{BB962C8B-B14F-4D97-AF65-F5344CB8AC3E}">
        <p14:creationId xmlns:p14="http://schemas.microsoft.com/office/powerpoint/2010/main" val="212309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582613"/>
            <a:ext cx="5111750" cy="3835400"/>
          </a:xfrm>
        </p:spPr>
      </p:sp>
      <p:sp>
        <p:nvSpPr>
          <p:cNvPr id="3" name="Notes Placeholder 2"/>
          <p:cNvSpPr>
            <a:spLocks noGrp="1"/>
          </p:cNvSpPr>
          <p:nvPr>
            <p:ph type="body" idx="1"/>
          </p:nvPr>
        </p:nvSpPr>
        <p:spPr/>
        <p:txBody>
          <a:bodyPr/>
          <a:lstStyle/>
          <a:p>
            <a:r>
              <a:rPr lang="en-US" sz="1600" dirty="0" err="1" smtClean="0"/>
              <a:t>ntnu</a:t>
            </a:r>
            <a:r>
              <a:rPr lang="en-US" sz="1600" dirty="0" smtClean="0"/>
              <a:t> page</a:t>
            </a:r>
          </a:p>
          <a:p>
            <a:r>
              <a:rPr lang="en-US" sz="1600" noProof="0" dirty="0" smtClean="0"/>
              <a:t>research gate</a:t>
            </a:r>
          </a:p>
          <a:p>
            <a:r>
              <a:rPr lang="en-US" sz="1600" dirty="0" err="1" smtClean="0"/>
              <a:t>repec</a:t>
            </a:r>
            <a:endParaRPr lang="en-US" sz="1600" noProof="0" dirty="0" smtClean="0"/>
          </a:p>
          <a:p>
            <a:endParaRPr lang="en-GB" dirty="0"/>
          </a:p>
        </p:txBody>
      </p:sp>
      <p:sp>
        <p:nvSpPr>
          <p:cNvPr id="4" name="Date Placeholder 3"/>
          <p:cNvSpPr>
            <a:spLocks noGrp="1"/>
          </p:cNvSpPr>
          <p:nvPr>
            <p:ph type="dt" idx="10"/>
          </p:nvPr>
        </p:nvSpPr>
        <p:spPr/>
        <p:txBody>
          <a:bodyPr/>
          <a:lstStyle/>
          <a:p>
            <a:r>
              <a:rPr lang="en-GB" smtClean="0"/>
              <a:t>Printed: </a:t>
            </a:r>
            <a:fld id="{521CE8AE-E330-4FDF-8137-7CEB6F8B4015}" type="datetime5">
              <a:rPr lang="en-GB" smtClean="0"/>
              <a:t>20-Jun-19</a:t>
            </a:fld>
            <a:endParaRPr lang="en-GB" dirty="0"/>
          </a:p>
        </p:txBody>
      </p:sp>
      <p:sp>
        <p:nvSpPr>
          <p:cNvPr id="5" name="Footer Placeholder 4"/>
          <p:cNvSpPr>
            <a:spLocks noGrp="1"/>
          </p:cNvSpPr>
          <p:nvPr>
            <p:ph type="ftr" sz="quarter" idx="11"/>
          </p:nvPr>
        </p:nvSpPr>
        <p:spPr/>
        <p:txBody>
          <a:bodyPr/>
          <a:lstStyle/>
          <a:p>
            <a:r>
              <a:rPr lang="en-US" smtClean="0"/>
              <a:t>Ruud Egging 2018 Role of NG in the European ET</a:t>
            </a:r>
            <a:endParaRPr lang="en-GB"/>
          </a:p>
        </p:txBody>
      </p:sp>
      <p:sp>
        <p:nvSpPr>
          <p:cNvPr id="6" name="Slide Number Placeholder 5"/>
          <p:cNvSpPr>
            <a:spLocks noGrp="1"/>
          </p:cNvSpPr>
          <p:nvPr>
            <p:ph type="sldNum" sz="quarter" idx="12"/>
          </p:nvPr>
        </p:nvSpPr>
        <p:spPr/>
        <p:txBody>
          <a:bodyPr/>
          <a:lstStyle/>
          <a:p>
            <a:fld id="{EEF8C17C-56C1-497E-BBAB-5ED5E57EEB00}" type="slidenum">
              <a:rPr lang="en-GB" smtClean="0"/>
              <a:t>53</a:t>
            </a:fld>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292185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WEO Intro chapter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end poverty, protect the earth and ensure prosperity - for all. </a:t>
            </a:r>
          </a:p>
          <a:p>
            <a:r>
              <a:rPr lang="en-US" dirty="0" smtClean="0"/>
              <a:t>achieving universal energy access, </a:t>
            </a:r>
            <a:r>
              <a:rPr lang="en-US" dirty="0" err="1" smtClean="0"/>
              <a:t>limitng</a:t>
            </a:r>
            <a:r>
              <a:rPr lang="en-US" dirty="0" smtClean="0"/>
              <a:t> climate change and reducing air </a:t>
            </a:r>
            <a:r>
              <a:rPr lang="en-US" dirty="0" err="1" smtClean="0"/>
              <a:t>polluton</a:t>
            </a:r>
            <a:r>
              <a:rPr lang="en-US" dirty="0" smtClean="0"/>
              <a:t>, alongside enhancing energy security. </a:t>
            </a:r>
            <a:endParaRPr lang="en-US" dirty="0"/>
          </a:p>
        </p:txBody>
      </p:sp>
      <p:sp>
        <p:nvSpPr>
          <p:cNvPr id="4" name="Footer Placeholder 3"/>
          <p:cNvSpPr>
            <a:spLocks noGrp="1"/>
          </p:cNvSpPr>
          <p:nvPr>
            <p:ph type="ftr" sz="quarter" idx="10"/>
          </p:nvPr>
        </p:nvSpPr>
        <p:spPr/>
        <p:txBody>
          <a:bodyPr/>
          <a:lstStyle/>
          <a:p>
            <a:r>
              <a:rPr lang="en-US" smtClean="0"/>
              <a:t>Ruud Egging 2018 Role of NG in the European ET</a:t>
            </a:r>
            <a:endParaRPr lang="en-GB"/>
          </a:p>
        </p:txBody>
      </p:sp>
      <p:sp>
        <p:nvSpPr>
          <p:cNvPr id="5" name="Slide Number Placeholder 4"/>
          <p:cNvSpPr>
            <a:spLocks noGrp="1"/>
          </p:cNvSpPr>
          <p:nvPr>
            <p:ph type="sldNum" sz="quarter" idx="11"/>
          </p:nvPr>
        </p:nvSpPr>
        <p:spPr/>
        <p:txBody>
          <a:bodyPr/>
          <a:lstStyle/>
          <a:p>
            <a:fld id="{EEF8C17C-56C1-497E-BBAB-5ED5E57EEB00}" type="slidenum">
              <a:rPr lang="en-GB" smtClean="0"/>
              <a:t>11</a:t>
            </a:fld>
            <a:endParaRPr lang="en-GB"/>
          </a:p>
        </p:txBody>
      </p:sp>
    </p:spTree>
    <p:extLst>
      <p:ext uri="{BB962C8B-B14F-4D97-AF65-F5344CB8AC3E}">
        <p14:creationId xmlns:p14="http://schemas.microsoft.com/office/powerpoint/2010/main" val="400670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r>
              <a:rPr lang="en-GB" smtClean="0"/>
              <a:t>Printed: </a:t>
            </a:r>
            <a:fld id="{7393ED26-9E8A-4557-87DB-3E7BB5E01471}" type="datetime1">
              <a:rPr lang="en-GB" smtClean="0"/>
              <a:t>20/06/2019</a:t>
            </a:fld>
            <a:endParaRPr lang="en-GB" dirty="0"/>
          </a:p>
        </p:txBody>
      </p:sp>
      <p:sp>
        <p:nvSpPr>
          <p:cNvPr id="6" name="Footer Placeholder 5"/>
          <p:cNvSpPr>
            <a:spLocks noGrp="1"/>
          </p:cNvSpPr>
          <p:nvPr>
            <p:ph type="ftr" sz="quarter" idx="12"/>
          </p:nvPr>
        </p:nvSpPr>
        <p:spPr/>
        <p:txBody>
          <a:bodyPr/>
          <a:lstStyle/>
          <a:p>
            <a:r>
              <a:rPr lang="nn-NO" smtClean="0"/>
              <a:t>Ruud Egging</a:t>
            </a:r>
            <a:endParaRPr lang="en-GB"/>
          </a:p>
        </p:txBody>
      </p:sp>
      <p:sp>
        <p:nvSpPr>
          <p:cNvPr id="7" name="Slide Number Placeholder 6"/>
          <p:cNvSpPr>
            <a:spLocks noGrp="1"/>
          </p:cNvSpPr>
          <p:nvPr>
            <p:ph type="sldNum" sz="quarter" idx="13"/>
          </p:nvPr>
        </p:nvSpPr>
        <p:spPr/>
        <p:txBody>
          <a:bodyPr/>
          <a:lstStyle/>
          <a:p>
            <a:fld id="{EEF8C17C-56C1-497E-BBAB-5ED5E57EEB00}" type="slidenum">
              <a:rPr lang="en-GB" smtClean="0"/>
              <a:t>21</a:t>
            </a:fld>
            <a:endParaRPr lang="en-GB"/>
          </a:p>
        </p:txBody>
      </p:sp>
    </p:spTree>
    <p:extLst>
      <p:ext uri="{BB962C8B-B14F-4D97-AF65-F5344CB8AC3E}">
        <p14:creationId xmlns:p14="http://schemas.microsoft.com/office/powerpoint/2010/main" val="222450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56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r>
              <a:rPr lang="en-GB" smtClean="0"/>
              <a:t>Printed: </a:t>
            </a:r>
            <a:fld id="{31F3D267-90A0-4641-8BCB-932450A9B129}" type="datetime1">
              <a:rPr lang="en-GB" smtClean="0"/>
              <a:t>20/06/2019</a:t>
            </a:fld>
            <a:endParaRPr lang="en-GB" dirty="0"/>
          </a:p>
        </p:txBody>
      </p:sp>
      <p:sp>
        <p:nvSpPr>
          <p:cNvPr id="6" name="Footer Placeholder 5"/>
          <p:cNvSpPr>
            <a:spLocks noGrp="1"/>
          </p:cNvSpPr>
          <p:nvPr>
            <p:ph type="ftr" sz="quarter" idx="12"/>
          </p:nvPr>
        </p:nvSpPr>
        <p:spPr/>
        <p:txBody>
          <a:bodyPr/>
          <a:lstStyle/>
          <a:p>
            <a:r>
              <a:rPr lang="nn-NO" smtClean="0"/>
              <a:t>Ruud Egging</a:t>
            </a:r>
            <a:endParaRPr lang="en-GB"/>
          </a:p>
        </p:txBody>
      </p:sp>
      <p:sp>
        <p:nvSpPr>
          <p:cNvPr id="7" name="Slide Number Placeholder 6"/>
          <p:cNvSpPr>
            <a:spLocks noGrp="1"/>
          </p:cNvSpPr>
          <p:nvPr>
            <p:ph type="sldNum" sz="quarter" idx="13"/>
          </p:nvPr>
        </p:nvSpPr>
        <p:spPr/>
        <p:txBody>
          <a:bodyPr/>
          <a:lstStyle/>
          <a:p>
            <a:fld id="{EEF8C17C-56C1-497E-BBAB-5ED5E57EEB00}" type="slidenum">
              <a:rPr lang="en-GB" smtClean="0"/>
              <a:t>29</a:t>
            </a:fld>
            <a:endParaRPr lang="en-GB"/>
          </a:p>
        </p:txBody>
      </p:sp>
    </p:spTree>
    <p:extLst>
      <p:ext uri="{BB962C8B-B14F-4D97-AF65-F5344CB8AC3E}">
        <p14:creationId xmlns:p14="http://schemas.microsoft.com/office/powerpoint/2010/main" val="192133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4FEE6B-F3A8-4EF8-9772-DA0ABE533DA4}" type="slidenum">
              <a:rPr lang="el-GR" smtClean="0"/>
              <a:t>31</a:t>
            </a:fld>
            <a:endParaRPr lang="el-GR"/>
          </a:p>
        </p:txBody>
      </p:sp>
    </p:spTree>
    <p:extLst>
      <p:ext uri="{BB962C8B-B14F-4D97-AF65-F5344CB8AC3E}">
        <p14:creationId xmlns:p14="http://schemas.microsoft.com/office/powerpoint/2010/main" val="411042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Ruud Egging 2018 Role of NG in the European ET</a:t>
            </a:r>
            <a:endParaRPr lang="en-GB"/>
          </a:p>
        </p:txBody>
      </p:sp>
      <p:sp>
        <p:nvSpPr>
          <p:cNvPr id="5" name="Slide Number Placeholder 4"/>
          <p:cNvSpPr>
            <a:spLocks noGrp="1"/>
          </p:cNvSpPr>
          <p:nvPr>
            <p:ph type="sldNum" sz="quarter" idx="11"/>
          </p:nvPr>
        </p:nvSpPr>
        <p:spPr/>
        <p:txBody>
          <a:bodyPr/>
          <a:lstStyle/>
          <a:p>
            <a:fld id="{EEF8C17C-56C1-497E-BBAB-5ED5E57EEB00}" type="slidenum">
              <a:rPr lang="en-GB" smtClean="0"/>
              <a:t>34</a:t>
            </a:fld>
            <a:endParaRPr lang="en-GB"/>
          </a:p>
        </p:txBody>
      </p:sp>
    </p:spTree>
    <p:extLst>
      <p:ext uri="{BB962C8B-B14F-4D97-AF65-F5344CB8AC3E}">
        <p14:creationId xmlns:p14="http://schemas.microsoft.com/office/powerpoint/2010/main" val="357836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t>Peter/</a:t>
            </a:r>
            <a:r>
              <a:rPr lang="en-GB" dirty="0" err="1" smtClean="0"/>
              <a:t>Borbala</a:t>
            </a:r>
            <a:r>
              <a:rPr lang="en-GB" dirty="0" smtClean="0"/>
              <a:t>: GGM does not foresee any LNG imports after 2035. What is driving EGMM LNG imports? contracts, other assumptions? Are there some high load months when they occur?</a:t>
            </a:r>
            <a:br>
              <a:rPr lang="en-GB" dirty="0" smtClean="0"/>
            </a:br>
            <a:endParaRPr lang="en-GB" dirty="0" smtClean="0">
              <a:effectLst/>
            </a:endParaRPr>
          </a:p>
          <a:p>
            <a:pPr rtl="0"/>
            <a:r>
              <a:rPr lang="en-GB" dirty="0" smtClean="0">
                <a:effectLst/>
              </a:rPr>
              <a:t>We have global LNG oversupply in the assumptions. Depending on the scenario, if EU production is not substituted with domestic EU RES gas and Russia does not utilize the Ukrainian grid for transit, the missing volumes are substituted from the LNG. We also have some LNG contracts, but this is not the main driving factor. </a:t>
            </a:r>
            <a:br>
              <a:rPr lang="en-GB" dirty="0" smtClean="0">
                <a:effectLst/>
              </a:rPr>
            </a:br>
            <a:endParaRPr lang="en-GB" dirty="0" smtClean="0">
              <a:effectLst/>
            </a:endParaRPr>
          </a:p>
        </p:txBody>
      </p:sp>
    </p:spTree>
    <p:extLst>
      <p:ext uri="{BB962C8B-B14F-4D97-AF65-F5344CB8AC3E}">
        <p14:creationId xmlns:p14="http://schemas.microsoft.com/office/powerpoint/2010/main" val="219192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t>Peter/</a:t>
            </a:r>
            <a:r>
              <a:rPr lang="en-GB" dirty="0" err="1" smtClean="0"/>
              <a:t>Borbala</a:t>
            </a:r>
            <a:r>
              <a:rPr lang="en-GB" dirty="0" smtClean="0"/>
              <a:t>: what is IP?</a:t>
            </a:r>
          </a:p>
          <a:p>
            <a:pPr rtl="0"/>
            <a:r>
              <a:rPr lang="en-GB" dirty="0" smtClean="0">
                <a:effectLst/>
              </a:rPr>
              <a:t>Interconnection Point. Points of infrastructure connecting the TSO-TSO areas. IP related revenue refers to the revenues of TSOs realized on the borders (as opposed to storage, production and distribution points).</a:t>
            </a:r>
          </a:p>
          <a:p>
            <a:pPr rtl="0"/>
            <a:endParaRPr lang="en-GB" dirty="0" smtClean="0">
              <a:effectLst/>
            </a:endParaRPr>
          </a:p>
          <a:p>
            <a:endParaRPr lang="en-GB" dirty="0"/>
          </a:p>
        </p:txBody>
      </p:sp>
    </p:spTree>
    <p:extLst>
      <p:ext uri="{BB962C8B-B14F-4D97-AF65-F5344CB8AC3E}">
        <p14:creationId xmlns:p14="http://schemas.microsoft.com/office/powerpoint/2010/main" val="51375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tittelstil</a:t>
            </a:r>
            <a:endParaRPr lang="en-US" noProof="0"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undertittelstil</a:t>
            </a:r>
            <a:r>
              <a:rPr lang="en-US" noProof="0" dirty="0" smtClean="0"/>
              <a:t> </a:t>
            </a:r>
            <a:r>
              <a:rPr lang="en-US" noProof="0" dirty="0" err="1" smtClean="0"/>
              <a:t>i</a:t>
            </a:r>
            <a:r>
              <a:rPr lang="en-US" noProof="0" dirty="0" smtClean="0"/>
              <a:t> </a:t>
            </a:r>
            <a:r>
              <a:rPr lang="en-US" noProof="0" dirty="0" err="1" smtClean="0"/>
              <a:t>malen</a:t>
            </a:r>
            <a:endParaRPr lang="en-US" noProof="0" dirty="0"/>
          </a:p>
        </p:txBody>
      </p:sp>
      <p:sp>
        <p:nvSpPr>
          <p:cNvPr id="5" name="Plassholder for bunntekst 4"/>
          <p:cNvSpPr>
            <a:spLocks noGrp="1"/>
          </p:cNvSpPr>
          <p:nvPr>
            <p:ph type="ftr" sz="quarter" idx="11"/>
          </p:nvPr>
        </p:nvSpPr>
        <p:spPr>
          <a:xfrm>
            <a:off x="2339752" y="6520259"/>
            <a:ext cx="4544144" cy="365125"/>
          </a:xfrm>
        </p:spPr>
        <p:txBody>
          <a:bodyPr/>
          <a:lstStyle/>
          <a:p>
            <a:r>
              <a:rPr lang="en-US" smtClean="0"/>
              <a:t>Egging 2019 - Paris - NG in the European ET</a:t>
            </a:r>
            <a:endParaRPr lang="nb-NO"/>
          </a:p>
        </p:txBody>
      </p:sp>
      <p:sp>
        <p:nvSpPr>
          <p:cNvPr id="6" name="Plassholder for lysbildenummer 5"/>
          <p:cNvSpPr>
            <a:spLocks noGrp="1"/>
          </p:cNvSpPr>
          <p:nvPr>
            <p:ph type="sldNum" sz="quarter" idx="12"/>
          </p:nvPr>
        </p:nvSpPr>
        <p:spPr/>
        <p:txBody>
          <a:bodyPr/>
          <a:lstStyle/>
          <a:p>
            <a:r>
              <a:rPr lang="nb-NO" dirty="0" smtClean="0"/>
              <a:t>Slide </a:t>
            </a:r>
            <a:fld id="{FAEFB388-42AA-4DF2-851A-CCA4A06B24AA}" type="slidenum">
              <a:rPr lang="nb-NO" smtClean="0"/>
              <a:pPr/>
              <a:t>‹#›</a:t>
            </a:fld>
            <a:endParaRPr lang="nb-NO"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ront Pag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449570" y="424971"/>
            <a:ext cx="5274559" cy="590931"/>
          </a:xfrm>
          <a:prstGeom prst="rect">
            <a:avLst/>
          </a:prstGeom>
        </p:spPr>
        <p:txBody>
          <a:bodyPr wrap="square">
            <a:spAutoFit/>
          </a:bodyPr>
          <a:lstStyle/>
          <a:p>
            <a:pPr algn="l">
              <a:lnSpc>
                <a:spcPct val="120000"/>
              </a:lnSpc>
              <a:spcBef>
                <a:spcPts val="900"/>
              </a:spcBef>
              <a:spcAft>
                <a:spcPts val="900"/>
              </a:spcAft>
            </a:pPr>
            <a:r>
              <a:rPr lang="en-US" sz="1350" i="1" dirty="0" smtClean="0">
                <a:solidFill>
                  <a:srgbClr val="2C555F"/>
                </a:solidFill>
                <a:effectLst/>
                <a:latin typeface="Verdana" panose="020B0604030504040204" pitchFamily="34" charset="0"/>
                <a:ea typeface="Verdana" panose="020B0604030504040204" pitchFamily="34" charset="0"/>
                <a:cs typeface="Verdana" panose="020B0604030504040204" pitchFamily="34" charset="0"/>
              </a:rPr>
              <a:t>Navigating the Roadmap for Clean, Secure and Efficient</a:t>
            </a:r>
            <a:r>
              <a:rPr lang="en-US" sz="1350" i="1" baseline="0" dirty="0" smtClean="0">
                <a:solidFill>
                  <a:srgbClr val="2C555F"/>
                </a:solidFill>
                <a:effectLst/>
                <a:latin typeface="Verdana" panose="020B0604030504040204" pitchFamily="34" charset="0"/>
                <a:ea typeface="Verdana" panose="020B0604030504040204" pitchFamily="34" charset="0"/>
                <a:cs typeface="Verdana" panose="020B0604030504040204" pitchFamily="34" charset="0"/>
              </a:rPr>
              <a:t> </a:t>
            </a:r>
            <a:r>
              <a:rPr lang="en-US" sz="1350" i="1" dirty="0" smtClean="0">
                <a:solidFill>
                  <a:srgbClr val="2C555F"/>
                </a:solidFill>
                <a:effectLst/>
                <a:latin typeface="Verdana" panose="020B0604030504040204" pitchFamily="34" charset="0"/>
                <a:ea typeface="Verdana" panose="020B0604030504040204" pitchFamily="34" charset="0"/>
                <a:cs typeface="Verdana" panose="020B0604030504040204" pitchFamily="34" charset="0"/>
              </a:rPr>
              <a:t>Energy Innovation</a:t>
            </a:r>
          </a:p>
        </p:txBody>
      </p:sp>
      <p:sp>
        <p:nvSpPr>
          <p:cNvPr id="17" name="Subtitle 2"/>
          <p:cNvSpPr>
            <a:spLocks noGrp="1"/>
          </p:cNvSpPr>
          <p:nvPr>
            <p:ph type="subTitle" idx="1" hasCustomPrompt="1"/>
          </p:nvPr>
        </p:nvSpPr>
        <p:spPr>
          <a:xfrm>
            <a:off x="3390795" y="3755556"/>
            <a:ext cx="2333388" cy="349374"/>
          </a:xfrm>
          <a:prstGeom prst="rect">
            <a:avLst/>
          </a:prstGeom>
        </p:spPr>
        <p:txBody>
          <a:bodyPr/>
          <a:lstStyle>
            <a:lvl1pPr algn="ctr">
              <a:defRPr i="1" baseline="0">
                <a:solidFill>
                  <a:srgbClr val="46836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SET-Nav Subtitle</a:t>
            </a:r>
            <a:endParaRPr lang="en-US" dirty="0"/>
          </a:p>
        </p:txBody>
      </p:sp>
      <p:sp>
        <p:nvSpPr>
          <p:cNvPr id="18" name="Text Placeholder 3"/>
          <p:cNvSpPr>
            <a:spLocks noGrp="1"/>
          </p:cNvSpPr>
          <p:nvPr>
            <p:ph type="body" sz="quarter" idx="14" hasCustomPrompt="1"/>
          </p:nvPr>
        </p:nvSpPr>
        <p:spPr>
          <a:xfrm>
            <a:off x="431767" y="4666980"/>
            <a:ext cx="5257800" cy="431800"/>
          </a:xfrm>
          <a:prstGeom prst="rect">
            <a:avLst/>
          </a:prstGeom>
        </p:spPr>
        <p:txBody>
          <a:bodyPr/>
          <a:lstStyle>
            <a:lvl1pPr>
              <a:defRPr>
                <a:solidFill>
                  <a:srgbClr val="38627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Presenters</a:t>
            </a:r>
            <a:endParaRPr lang="en-US" dirty="0"/>
          </a:p>
        </p:txBody>
      </p:sp>
      <p:pic>
        <p:nvPicPr>
          <p:cNvPr id="21" name="Picture 20" descr="Figure_Flag of EU.png"/>
          <p:cNvPicPr>
            <a:picLocks noChangeAspect="1"/>
          </p:cNvPicPr>
          <p:nvPr userDrawn="1"/>
        </p:nvPicPr>
        <p:blipFill>
          <a:blip r:embed="rId2" cstate="print"/>
          <a:stretch>
            <a:fillRect/>
          </a:stretch>
        </p:blipFill>
        <p:spPr>
          <a:xfrm>
            <a:off x="7974378" y="6237312"/>
            <a:ext cx="719147" cy="582588"/>
          </a:xfrm>
          <a:prstGeom prst="rect">
            <a:avLst/>
          </a:prstGeom>
        </p:spPr>
      </p:pic>
      <p:sp>
        <p:nvSpPr>
          <p:cNvPr id="8" name="Text Placeholder 7"/>
          <p:cNvSpPr>
            <a:spLocks noGrp="1"/>
          </p:cNvSpPr>
          <p:nvPr>
            <p:ph type="body" sz="quarter" idx="15" hasCustomPrompt="1"/>
          </p:nvPr>
        </p:nvSpPr>
        <p:spPr>
          <a:xfrm>
            <a:off x="1281126" y="2763672"/>
            <a:ext cx="6552728" cy="1152128"/>
          </a:xfrm>
          <a:prstGeom prst="rect">
            <a:avLst/>
          </a:prstGeom>
          <a:noFill/>
          <a:ln>
            <a:noFill/>
          </a:ln>
          <a:effectLst/>
        </p:spPr>
        <p:style>
          <a:lnRef idx="0">
            <a:schemeClr val="accent3"/>
          </a:lnRef>
          <a:fillRef idx="3">
            <a:schemeClr val="accent3"/>
          </a:fillRef>
          <a:effectRef idx="3">
            <a:schemeClr val="accent3"/>
          </a:effectRef>
          <a:fontRef idx="none"/>
        </p:style>
        <p:txBody>
          <a:bodyPr anchor="ctr"/>
          <a:lstStyle>
            <a:lvl1pPr algn="ctr">
              <a:defRPr sz="2400" baseline="0">
                <a:solidFill>
                  <a:srgbClr val="2C555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SET-Nav Presentation 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8294" y="450940"/>
            <a:ext cx="1675614" cy="726896"/>
          </a:xfrm>
          <a:prstGeom prst="rect">
            <a:avLst/>
          </a:prstGeom>
        </p:spPr>
      </p:pic>
      <p:grpSp>
        <p:nvGrpSpPr>
          <p:cNvPr id="4" name="Group 3"/>
          <p:cNvGrpSpPr/>
          <p:nvPr userDrawn="1"/>
        </p:nvGrpSpPr>
        <p:grpSpPr>
          <a:xfrm rot="10800000">
            <a:off x="431767" y="1551363"/>
            <a:ext cx="2413626" cy="864001"/>
            <a:chOff x="5342175" y="3802779"/>
            <a:chExt cx="2413626" cy="864001"/>
          </a:xfrm>
        </p:grpSpPr>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5764207" y="4234780"/>
              <a:ext cx="1991594" cy="432000"/>
            </a:xfrm>
            <a:prstGeom prst="rect">
              <a:avLst/>
            </a:prstGeom>
            <a:noFill/>
            <a:ln>
              <a:noFill/>
            </a:ln>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5342175" y="3802779"/>
              <a:ext cx="1991594" cy="432000"/>
            </a:xfrm>
            <a:prstGeom prst="rect">
              <a:avLst/>
            </a:prstGeom>
            <a:noFill/>
            <a:ln>
              <a:noFill/>
            </a:ln>
          </p:spPr>
        </p:pic>
      </p:grpSp>
      <p:grpSp>
        <p:nvGrpSpPr>
          <p:cNvPr id="5" name="Group 4"/>
          <p:cNvGrpSpPr/>
          <p:nvPr userDrawn="1"/>
        </p:nvGrpSpPr>
        <p:grpSpPr>
          <a:xfrm>
            <a:off x="6510346" y="4668637"/>
            <a:ext cx="2383563" cy="864000"/>
            <a:chOff x="6156176" y="4666780"/>
            <a:chExt cx="2383563" cy="864000"/>
          </a:xfrm>
        </p:grpSpPr>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0800000">
              <a:off x="6156176" y="4666780"/>
              <a:ext cx="1991594" cy="432000"/>
            </a:xfrm>
            <a:prstGeom prst="rect">
              <a:avLst/>
            </a:prstGeom>
            <a:noFill/>
            <a:ln>
              <a:noFill/>
            </a:ln>
          </p:spPr>
        </p:pic>
        <p:pic>
          <p:nvPicPr>
            <p:cNvPr id="24" name="Picture 23"/>
            <p:cNvPicPr>
              <a:picLocks/>
            </p:cNvPicPr>
            <p:nvPr userDrawn="1"/>
          </p:nvPicPr>
          <p:blipFill>
            <a:blip r:embed="rId7">
              <a:extLst>
                <a:ext uri="{28A0092B-C50C-407E-A947-70E740481C1C}">
                  <a14:useLocalDpi xmlns:a14="http://schemas.microsoft.com/office/drawing/2010/main" val="0"/>
                </a:ext>
              </a:extLst>
            </a:blip>
            <a:srcRect/>
            <a:stretch>
              <a:fillRect/>
            </a:stretch>
          </p:blipFill>
          <p:spPr bwMode="auto">
            <a:xfrm rot="10800000">
              <a:off x="6548939" y="5098780"/>
              <a:ext cx="1990800" cy="432000"/>
            </a:xfrm>
            <a:prstGeom prst="rect">
              <a:avLst/>
            </a:prstGeom>
            <a:noFill/>
            <a:ln>
              <a:noFill/>
            </a:ln>
          </p:spPr>
        </p:pic>
      </p:grpSp>
    </p:spTree>
    <p:extLst>
      <p:ext uri="{BB962C8B-B14F-4D97-AF65-F5344CB8AC3E}">
        <p14:creationId xmlns:p14="http://schemas.microsoft.com/office/powerpoint/2010/main" val="3891492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1">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60800" y="1728000"/>
            <a:ext cx="8222400" cy="4140000"/>
          </a:xfrm>
          <a:prstGeom prst="rect">
            <a:avLst/>
          </a:prstGeom>
        </p:spPr>
        <p:txBody>
          <a:bodyPr lIns="0" tIns="0" rIns="0" bIns="0"/>
          <a:lstStyle>
            <a:lvl1pPr marL="0" indent="0">
              <a:defRPr>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buSzPct val="120000"/>
              <a:defRPr>
                <a:latin typeface="Tahoma" pitchFamily="34" charset="0"/>
                <a:ea typeface="Tahoma" pitchFamily="34" charset="0"/>
                <a:cs typeface="Tahoma" pitchFamily="34" charset="0"/>
              </a:defRPr>
            </a:lvl2pPr>
            <a:lvl3pPr>
              <a:buClr>
                <a:schemeClr val="accent3"/>
              </a:buClr>
              <a:buSzPct val="120000"/>
              <a:defRPr>
                <a:latin typeface="Tahoma" pitchFamily="34" charset="0"/>
                <a:ea typeface="Tahoma" pitchFamily="34" charset="0"/>
                <a:cs typeface="Tahoma" pitchFamily="34" charset="0"/>
              </a:defRPr>
            </a:lvl3pPr>
            <a:lvl4pPr>
              <a:buClr>
                <a:schemeClr val="accent3"/>
              </a:buClr>
              <a:buSzPct val="120000"/>
              <a:defRPr>
                <a:latin typeface="Tahoma" pitchFamily="34" charset="0"/>
                <a:ea typeface="Tahoma" pitchFamily="34" charset="0"/>
                <a:cs typeface="Tahoma" pitchFamily="34" charset="0"/>
              </a:defRPr>
            </a:lvl4pPr>
            <a:lvl5pPr>
              <a:buClr>
                <a:schemeClr val="accent3"/>
              </a:buClr>
              <a:buSzPct val="120000"/>
              <a:defRPr>
                <a:latin typeface="Tahoma" pitchFamily="34" charset="0"/>
                <a:ea typeface="Tahoma" pitchFamily="34" charset="0"/>
                <a:cs typeface="Tahoma" pitchFamily="34" charset="0"/>
              </a:defRPr>
            </a:lvl5pPr>
          </a:lstStyle>
          <a:p>
            <a:pPr lvl="0"/>
            <a:endParaRPr lang="de-DE" dirty="0"/>
          </a:p>
        </p:txBody>
      </p:sp>
      <p:sp>
        <p:nvSpPr>
          <p:cNvPr id="7" name="Titel 4"/>
          <p:cNvSpPr>
            <a:spLocks noGrp="1"/>
          </p:cNvSpPr>
          <p:nvPr>
            <p:ph type="title"/>
          </p:nvPr>
        </p:nvSpPr>
        <p:spPr>
          <a:xfrm>
            <a:off x="467544" y="332656"/>
            <a:ext cx="6271200" cy="936104"/>
          </a:xfrm>
          <a:prstGeom prst="rect">
            <a:avLst/>
          </a:prstGeom>
        </p:spPr>
        <p:txBody>
          <a:bodyPr anchor="ctr"/>
          <a:lstStyle>
            <a:lvl1pPr>
              <a:defRPr sz="21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34661726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2">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57200" y="1728000"/>
            <a:ext cx="3924000" cy="4140000"/>
          </a:xfrm>
          <a:prstGeom prst="rect">
            <a:avLst/>
          </a:prstGeom>
        </p:spPr>
        <p:txBody>
          <a:bodyPr lIns="0" tIns="0" rIns="0" bIns="0"/>
          <a:lstStyle>
            <a:lvl1pPr marL="0" indent="0">
              <a:buClr>
                <a:srgbClr val="007A87"/>
              </a:buClr>
              <a:buFont typeface="Wingdings" pitchFamily="2" charset="2"/>
              <a:buNone/>
              <a:defRPr sz="20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58775" indent="-358775">
              <a:buClr>
                <a:srgbClr val="007A87"/>
              </a:buClr>
              <a:buSzPct val="120000"/>
              <a:defRPr>
                <a:latin typeface="Frutiger LT Com 45 Light" pitchFamily="34" charset="0"/>
              </a:defRPr>
            </a:lvl2pPr>
            <a:lvl3pPr marL="625475" indent="-266700">
              <a:buClr>
                <a:schemeClr val="accent3"/>
              </a:buClr>
              <a:buSzPct val="120000"/>
              <a:defRPr>
                <a:latin typeface="Frutiger LT Com 45 Light" pitchFamily="34" charset="0"/>
              </a:defRPr>
            </a:lvl3pPr>
            <a:lvl4pPr marL="898525" indent="-273050">
              <a:buClr>
                <a:schemeClr val="accent3"/>
              </a:buClr>
              <a:buSzPct val="120000"/>
              <a:defRPr>
                <a:latin typeface="Frutiger LT Com 45 Light" pitchFamily="34" charset="0"/>
              </a:defRPr>
            </a:lvl4pPr>
            <a:lvl5pPr marL="1165225" indent="-266700">
              <a:buClr>
                <a:schemeClr val="accent3"/>
              </a:buClr>
              <a:buSzPct val="120000"/>
              <a:defRPr>
                <a:latin typeface="Frutiger LT Com 45 Light" pitchFamily="34" charset="0"/>
              </a:defRPr>
            </a:lvl5pPr>
          </a:lstStyle>
          <a:p>
            <a:pPr lvl="0"/>
            <a:endParaRPr lang="de-DE"/>
          </a:p>
        </p:txBody>
      </p:sp>
      <p:sp>
        <p:nvSpPr>
          <p:cNvPr id="4" name="Inhaltsplatzhalter 8"/>
          <p:cNvSpPr>
            <a:spLocks noGrp="1"/>
          </p:cNvSpPr>
          <p:nvPr>
            <p:ph sz="quarter" idx="12"/>
          </p:nvPr>
        </p:nvSpPr>
        <p:spPr>
          <a:xfrm>
            <a:off x="4748400" y="1753200"/>
            <a:ext cx="3924000" cy="4140000"/>
          </a:xfrm>
          <a:prstGeom prst="rect">
            <a:avLst/>
          </a:prstGeom>
        </p:spPr>
        <p:txBody>
          <a:bodyPr lIns="0" tIns="0" rIns="0" bIns="0"/>
          <a:lstStyle>
            <a:lvl1pPr marL="0" indent="0">
              <a:buClr>
                <a:srgbClr val="007A87"/>
              </a:buClr>
              <a:buFont typeface="Wingdings" pitchFamily="2" charset="2"/>
              <a:buNone/>
              <a:tabLst>
                <a:tab pos="0" algn="l"/>
              </a:tabLst>
              <a:defRPr sz="20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58775" indent="-358775">
              <a:buClr>
                <a:srgbClr val="007A87"/>
              </a:buClr>
              <a:buSzPct val="120000"/>
              <a:defRPr>
                <a:latin typeface="Frutiger LT Com 45 Light" pitchFamily="34" charset="0"/>
              </a:defRPr>
            </a:lvl2pPr>
            <a:lvl3pPr marL="625475" indent="-266700">
              <a:buClr>
                <a:schemeClr val="accent3"/>
              </a:buClr>
              <a:buSzPct val="120000"/>
              <a:defRPr>
                <a:latin typeface="Frutiger LT Com 45 Light" pitchFamily="34" charset="0"/>
              </a:defRPr>
            </a:lvl3pPr>
            <a:lvl4pPr marL="898525" indent="-273050">
              <a:buClr>
                <a:schemeClr val="accent3"/>
              </a:buClr>
              <a:buSzPct val="120000"/>
              <a:defRPr>
                <a:latin typeface="Frutiger LT Com 45 Light" pitchFamily="34" charset="0"/>
              </a:defRPr>
            </a:lvl4pPr>
            <a:lvl5pPr marL="1165225" indent="-266700">
              <a:buClr>
                <a:schemeClr val="accent3"/>
              </a:buClr>
              <a:buSzPct val="120000"/>
              <a:defRPr>
                <a:latin typeface="Frutiger LT Com 45 Light" pitchFamily="34" charset="0"/>
              </a:defRPr>
            </a:lvl5pPr>
          </a:lstStyle>
          <a:p>
            <a:pPr lvl="0"/>
            <a:endParaRPr lang="de-DE"/>
          </a:p>
        </p:txBody>
      </p:sp>
      <p:sp>
        <p:nvSpPr>
          <p:cNvPr id="8" name="Titel 4"/>
          <p:cNvSpPr>
            <a:spLocks noGrp="1"/>
          </p:cNvSpPr>
          <p:nvPr>
            <p:ph type="title"/>
          </p:nvPr>
        </p:nvSpPr>
        <p:spPr>
          <a:xfrm>
            <a:off x="467544" y="332656"/>
            <a:ext cx="6271200" cy="936104"/>
          </a:xfrm>
          <a:prstGeom prst="rect">
            <a:avLst/>
          </a:prstGeom>
        </p:spPr>
        <p:txBody>
          <a:bodyPr anchor="ctr"/>
          <a:lstStyle>
            <a:lvl1pPr>
              <a:defRPr sz="28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a:p>
        </p:txBody>
      </p:sp>
    </p:spTree>
    <p:extLst>
      <p:ext uri="{BB962C8B-B14F-4D97-AF65-F5344CB8AC3E}">
        <p14:creationId xmlns:p14="http://schemas.microsoft.com/office/powerpoint/2010/main" val="3824602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1">
    <p:spTree>
      <p:nvGrpSpPr>
        <p:cNvPr id="1" name=""/>
        <p:cNvGrpSpPr/>
        <p:nvPr/>
      </p:nvGrpSpPr>
      <p:grpSpPr>
        <a:xfrm>
          <a:off x="0" y="0"/>
          <a:ext cx="0" cy="0"/>
          <a:chOff x="0" y="0"/>
          <a:chExt cx="0" cy="0"/>
        </a:xfrm>
      </p:grpSpPr>
      <p:sp>
        <p:nvSpPr>
          <p:cNvPr id="5" name="Titel 4"/>
          <p:cNvSpPr>
            <a:spLocks noGrp="1"/>
          </p:cNvSpPr>
          <p:nvPr>
            <p:ph type="title"/>
          </p:nvPr>
        </p:nvSpPr>
        <p:spPr>
          <a:xfrm>
            <a:off x="467544" y="332656"/>
            <a:ext cx="6271200" cy="936104"/>
          </a:xfrm>
          <a:prstGeom prst="rect">
            <a:avLst/>
          </a:prstGeom>
        </p:spPr>
        <p:txBody>
          <a:bodyPr anchor="ctr"/>
          <a:lstStyle>
            <a:lvl1pPr>
              <a:defRPr sz="28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a:p>
        </p:txBody>
      </p:sp>
    </p:spTree>
    <p:extLst>
      <p:ext uri="{BB962C8B-B14F-4D97-AF65-F5344CB8AC3E}">
        <p14:creationId xmlns:p14="http://schemas.microsoft.com/office/powerpoint/2010/main" val="36014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bulletpoint">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60800" y="1728000"/>
            <a:ext cx="8222400" cy="4140000"/>
          </a:xfrm>
          <a:prstGeom prst="rect">
            <a:avLst/>
          </a:prstGeom>
        </p:spPr>
        <p:txBody>
          <a:bodyPr lIns="0" tIns="0" rIns="0" bIns="0"/>
          <a:lstStyle>
            <a:lvl1pPr marL="257175" indent="-257175">
              <a:buClr>
                <a:schemeClr val="accent4">
                  <a:lumMod val="50000"/>
                </a:schemeClr>
              </a:buClr>
              <a:buSzPct val="120000"/>
              <a:buFont typeface="Wingdings" pitchFamily="2" charset="2"/>
              <a:buChar char="v"/>
              <a:defRPr>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buClr>
                <a:schemeClr val="accent3"/>
              </a:buClr>
              <a:buSzPct val="120000"/>
              <a:defRPr>
                <a:latin typeface="Tahoma" pitchFamily="34" charset="0"/>
                <a:ea typeface="Tahoma" pitchFamily="34" charset="0"/>
                <a:cs typeface="Tahoma" pitchFamily="34" charset="0"/>
              </a:defRPr>
            </a:lvl2pPr>
            <a:lvl3pPr>
              <a:buClr>
                <a:schemeClr val="accent3"/>
              </a:buClr>
              <a:buSzPct val="120000"/>
              <a:defRPr>
                <a:latin typeface="Tahoma" pitchFamily="34" charset="0"/>
                <a:ea typeface="Tahoma" pitchFamily="34" charset="0"/>
                <a:cs typeface="Tahoma" pitchFamily="34" charset="0"/>
              </a:defRPr>
            </a:lvl3pPr>
            <a:lvl4pPr>
              <a:buClr>
                <a:schemeClr val="accent3"/>
              </a:buClr>
              <a:buSzPct val="120000"/>
              <a:defRPr>
                <a:latin typeface="Tahoma" pitchFamily="34" charset="0"/>
                <a:ea typeface="Tahoma" pitchFamily="34" charset="0"/>
                <a:cs typeface="Tahoma" pitchFamily="34" charset="0"/>
              </a:defRPr>
            </a:lvl4pPr>
            <a:lvl5pPr>
              <a:buClr>
                <a:schemeClr val="accent3"/>
              </a:buClr>
              <a:buSzPct val="120000"/>
              <a:defRPr>
                <a:latin typeface="Tahoma" pitchFamily="34" charset="0"/>
                <a:ea typeface="Tahoma" pitchFamily="34" charset="0"/>
                <a:cs typeface="Tahoma" pitchFamily="34" charset="0"/>
              </a:defRPr>
            </a:lvl5pPr>
          </a:lstStyle>
          <a:p>
            <a:pPr lvl="0"/>
            <a:endParaRPr lang="de-DE" dirty="0"/>
          </a:p>
        </p:txBody>
      </p:sp>
      <p:sp>
        <p:nvSpPr>
          <p:cNvPr id="7" name="Bildplatzhalter 21"/>
          <p:cNvSpPr>
            <a:spLocks noGrp="1"/>
          </p:cNvSpPr>
          <p:nvPr>
            <p:ph type="pic" sz="quarter" idx="13" hasCustomPrompt="1"/>
          </p:nvPr>
        </p:nvSpPr>
        <p:spPr>
          <a:xfrm>
            <a:off x="467544" y="6237858"/>
            <a:ext cx="1273944" cy="503510"/>
          </a:xfrm>
          <a:prstGeom prst="rect">
            <a:avLst/>
          </a:prstGeom>
        </p:spPr>
        <p:txBody>
          <a:bodyPr/>
          <a:lstStyle>
            <a:lvl1pPr>
              <a:defRPr>
                <a:latin typeface="tret"/>
              </a:defRPr>
            </a:lvl1pPr>
          </a:lstStyle>
          <a:p>
            <a:r>
              <a:rPr lang="de-DE" dirty="0" smtClean="0"/>
              <a:t>Logo</a:t>
            </a:r>
          </a:p>
          <a:p>
            <a:r>
              <a:rPr lang="de-DE" dirty="0" smtClean="0"/>
              <a:t>Institute</a:t>
            </a:r>
            <a:endParaRPr lang="en-GB" dirty="0"/>
          </a:p>
        </p:txBody>
      </p:sp>
      <p:sp>
        <p:nvSpPr>
          <p:cNvPr id="8" name="Titel 4"/>
          <p:cNvSpPr>
            <a:spLocks noGrp="1"/>
          </p:cNvSpPr>
          <p:nvPr>
            <p:ph type="title"/>
          </p:nvPr>
        </p:nvSpPr>
        <p:spPr>
          <a:xfrm>
            <a:off x="467544" y="332656"/>
            <a:ext cx="6271200" cy="936104"/>
          </a:xfrm>
          <a:prstGeom prst="rect">
            <a:avLst/>
          </a:prstGeom>
        </p:spPr>
        <p:txBody>
          <a:bodyPr anchor="ctr"/>
          <a:lstStyle>
            <a:lvl1pPr>
              <a:defRPr sz="21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42867533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1">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60800" y="1728000"/>
            <a:ext cx="8222400" cy="4140000"/>
          </a:xfrm>
          <a:prstGeom prst="rect">
            <a:avLst/>
          </a:prstGeom>
        </p:spPr>
        <p:txBody>
          <a:bodyPr lIns="0" tIns="0" rIns="0" bIns="0"/>
          <a:lstStyle>
            <a:lvl1pPr marL="0" indent="0">
              <a:defRPr>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buSzPct val="120000"/>
              <a:defRPr>
                <a:latin typeface="Tahoma" pitchFamily="34" charset="0"/>
                <a:ea typeface="Tahoma" pitchFamily="34" charset="0"/>
                <a:cs typeface="Tahoma" pitchFamily="34" charset="0"/>
              </a:defRPr>
            </a:lvl2pPr>
            <a:lvl3pPr>
              <a:buClr>
                <a:schemeClr val="accent3"/>
              </a:buClr>
              <a:buSzPct val="120000"/>
              <a:defRPr>
                <a:latin typeface="Tahoma" pitchFamily="34" charset="0"/>
                <a:ea typeface="Tahoma" pitchFamily="34" charset="0"/>
                <a:cs typeface="Tahoma" pitchFamily="34" charset="0"/>
              </a:defRPr>
            </a:lvl3pPr>
            <a:lvl4pPr>
              <a:buClr>
                <a:schemeClr val="accent3"/>
              </a:buClr>
              <a:buSzPct val="120000"/>
              <a:defRPr>
                <a:latin typeface="Tahoma" pitchFamily="34" charset="0"/>
                <a:ea typeface="Tahoma" pitchFamily="34" charset="0"/>
                <a:cs typeface="Tahoma" pitchFamily="34" charset="0"/>
              </a:defRPr>
            </a:lvl4pPr>
            <a:lvl5pPr>
              <a:buClr>
                <a:schemeClr val="accent3"/>
              </a:buClr>
              <a:buSzPct val="120000"/>
              <a:defRPr>
                <a:latin typeface="Tahoma" pitchFamily="34" charset="0"/>
                <a:ea typeface="Tahoma" pitchFamily="34" charset="0"/>
                <a:cs typeface="Tahoma" pitchFamily="34" charset="0"/>
              </a:defRPr>
            </a:lvl5pPr>
          </a:lstStyle>
          <a:p>
            <a:pPr lvl="0"/>
            <a:endParaRPr lang="de-DE" dirty="0"/>
          </a:p>
        </p:txBody>
      </p:sp>
      <p:sp>
        <p:nvSpPr>
          <p:cNvPr id="6" name="Bildplatzhalter 21"/>
          <p:cNvSpPr>
            <a:spLocks noGrp="1"/>
          </p:cNvSpPr>
          <p:nvPr>
            <p:ph type="pic" sz="quarter" idx="13" hasCustomPrompt="1"/>
          </p:nvPr>
        </p:nvSpPr>
        <p:spPr>
          <a:xfrm>
            <a:off x="467544" y="6237858"/>
            <a:ext cx="1273944" cy="503510"/>
          </a:xfrm>
          <a:prstGeom prst="rect">
            <a:avLst/>
          </a:prstGeom>
        </p:spPr>
        <p:txBody>
          <a:bodyPr/>
          <a:lstStyle>
            <a:lvl1pPr>
              <a:defRPr>
                <a:latin typeface="tret"/>
              </a:defRPr>
            </a:lvl1pPr>
          </a:lstStyle>
          <a:p>
            <a:r>
              <a:rPr lang="de-DE" dirty="0"/>
              <a:t>Logo</a:t>
            </a:r>
          </a:p>
          <a:p>
            <a:r>
              <a:rPr lang="de-DE" dirty="0"/>
              <a:t>Institute</a:t>
            </a:r>
            <a:endParaRPr lang="en-GB" dirty="0"/>
          </a:p>
        </p:txBody>
      </p:sp>
      <p:sp>
        <p:nvSpPr>
          <p:cNvPr id="7" name="Titel 4"/>
          <p:cNvSpPr>
            <a:spLocks noGrp="1"/>
          </p:cNvSpPr>
          <p:nvPr>
            <p:ph type="title"/>
          </p:nvPr>
        </p:nvSpPr>
        <p:spPr>
          <a:xfrm>
            <a:off x="467544" y="332656"/>
            <a:ext cx="6271200" cy="936104"/>
          </a:xfrm>
          <a:prstGeom prst="rect">
            <a:avLst/>
          </a:prstGeom>
        </p:spPr>
        <p:txBody>
          <a:bodyPr anchor="ctr"/>
          <a:lstStyle>
            <a:lvl1pPr>
              <a:defRPr sz="21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Tree>
    <p:extLst>
      <p:ext uri="{BB962C8B-B14F-4D97-AF65-F5344CB8AC3E}">
        <p14:creationId xmlns:p14="http://schemas.microsoft.com/office/powerpoint/2010/main" val="293621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tittelstil</a:t>
            </a:r>
            <a:endParaRPr lang="en-US" noProof="0"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tekststiler</a:t>
            </a:r>
            <a:r>
              <a:rPr lang="en-US" noProof="0" dirty="0" smtClean="0"/>
              <a:t> </a:t>
            </a:r>
            <a:r>
              <a:rPr lang="en-US" noProof="0" dirty="0" err="1" smtClean="0"/>
              <a:t>i</a:t>
            </a:r>
            <a:r>
              <a:rPr lang="en-US" noProof="0" dirty="0" smtClean="0"/>
              <a:t> </a:t>
            </a:r>
            <a:r>
              <a:rPr lang="en-US" noProof="0" dirty="0" err="1" smtClean="0"/>
              <a:t>malen</a:t>
            </a:r>
            <a:endParaRPr lang="en-US" noProof="0" dirty="0" smtClean="0"/>
          </a:p>
        </p:txBody>
      </p:sp>
      <p:sp>
        <p:nvSpPr>
          <p:cNvPr id="5" name="Plassholder for bunntekst 4"/>
          <p:cNvSpPr>
            <a:spLocks noGrp="1"/>
          </p:cNvSpPr>
          <p:nvPr>
            <p:ph type="ftr" sz="quarter" idx="11"/>
          </p:nvPr>
        </p:nvSpPr>
        <p:spPr>
          <a:xfrm>
            <a:off x="2332112" y="6520259"/>
            <a:ext cx="4544144" cy="365125"/>
          </a:xfrm>
        </p:spPr>
        <p:txBody>
          <a:bodyPr/>
          <a:lstStyle/>
          <a:p>
            <a:r>
              <a:rPr lang="en-US" smtClean="0"/>
              <a:t>Egging 2019 - Paris - NG in the European ET</a:t>
            </a:r>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560" y="346646"/>
            <a:ext cx="7920880" cy="850106"/>
          </a:xfrm>
        </p:spPr>
        <p:txBody>
          <a:bodyPr/>
          <a:lstStyle>
            <a:lvl1pPr algn="l">
              <a:defRPr/>
            </a:lvl1p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tittelstil</a:t>
            </a:r>
            <a:endParaRPr lang="en-US" noProof="0" dirty="0"/>
          </a:p>
        </p:txBody>
      </p:sp>
      <p:sp>
        <p:nvSpPr>
          <p:cNvPr id="3" name="Plassholder for innhold 2"/>
          <p:cNvSpPr>
            <a:spLocks noGrp="1"/>
          </p:cNvSpPr>
          <p:nvPr>
            <p:ph idx="1"/>
          </p:nvPr>
        </p:nvSpPr>
        <p:spPr>
          <a:xfrm>
            <a:off x="611560" y="1412776"/>
            <a:ext cx="7920880" cy="4713387"/>
          </a:xfrm>
        </p:spPr>
        <p:txBody>
          <a:bodyPr>
            <a:normAutofit/>
          </a:bodyPr>
          <a:lstStyle>
            <a:lvl1pPr>
              <a:defRPr sz="3200">
                <a:solidFill>
                  <a:srgbClr val="003399"/>
                </a:solidFill>
              </a:defRPr>
            </a:lvl1pPr>
            <a:lvl2pPr>
              <a:defRPr sz="3200">
                <a:solidFill>
                  <a:srgbClr val="003399"/>
                </a:solidFill>
              </a:defRPr>
            </a:lvl2pPr>
            <a:lvl3pPr>
              <a:defRPr sz="2800">
                <a:solidFill>
                  <a:srgbClr val="003399"/>
                </a:solidFill>
              </a:defRPr>
            </a:lvl3pPr>
            <a:lvl4pPr>
              <a:defRPr sz="2800">
                <a:solidFill>
                  <a:srgbClr val="003399"/>
                </a:solidFill>
              </a:defRPr>
            </a:lvl4pPr>
            <a:lvl5pPr>
              <a:defRPr sz="2400">
                <a:solidFill>
                  <a:srgbClr val="003399"/>
                </a:solidFill>
              </a:defRPr>
            </a:lvl5pPr>
          </a:lstStyle>
          <a:p>
            <a:pPr lvl="0"/>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tekststiler</a:t>
            </a:r>
            <a:r>
              <a:rPr lang="en-US" noProof="0" dirty="0" smtClean="0"/>
              <a:t> </a:t>
            </a:r>
            <a:r>
              <a:rPr lang="en-US" noProof="0" dirty="0" err="1" smtClean="0"/>
              <a:t>i</a:t>
            </a:r>
            <a:r>
              <a:rPr lang="en-US" noProof="0" dirty="0" smtClean="0"/>
              <a:t> </a:t>
            </a:r>
            <a:r>
              <a:rPr lang="en-US" noProof="0" dirty="0" err="1" smtClean="0"/>
              <a:t>malen</a:t>
            </a:r>
            <a:endParaRPr lang="en-US" noProof="0" dirty="0" smtClean="0"/>
          </a:p>
          <a:p>
            <a:pPr lvl="1"/>
            <a:r>
              <a:rPr lang="en-US" noProof="0" dirty="0" smtClean="0"/>
              <a:t>Andre </a:t>
            </a:r>
            <a:r>
              <a:rPr lang="en-US" noProof="0" dirty="0" err="1" smtClean="0"/>
              <a:t>nivå</a:t>
            </a:r>
            <a:endParaRPr lang="en-US" noProof="0" dirty="0" smtClean="0"/>
          </a:p>
          <a:p>
            <a:pPr lvl="2"/>
            <a:r>
              <a:rPr lang="en-US" noProof="0" dirty="0" err="1" smtClean="0"/>
              <a:t>Tredje</a:t>
            </a:r>
            <a:r>
              <a:rPr lang="en-US" noProof="0" dirty="0" smtClean="0"/>
              <a:t> </a:t>
            </a:r>
            <a:r>
              <a:rPr lang="en-US" noProof="0" dirty="0" err="1" smtClean="0"/>
              <a:t>nivå</a:t>
            </a:r>
            <a:endParaRPr lang="en-US" noProof="0" dirty="0" smtClean="0"/>
          </a:p>
          <a:p>
            <a:pPr lvl="3"/>
            <a:r>
              <a:rPr lang="en-US" noProof="0" dirty="0" err="1" smtClean="0"/>
              <a:t>Fjerde</a:t>
            </a:r>
            <a:r>
              <a:rPr lang="en-US" noProof="0" dirty="0" smtClean="0"/>
              <a:t> </a:t>
            </a:r>
            <a:r>
              <a:rPr lang="en-US" noProof="0" dirty="0" err="1" smtClean="0"/>
              <a:t>nivå</a:t>
            </a:r>
            <a:endParaRPr lang="en-US" noProof="0" dirty="0" smtClean="0"/>
          </a:p>
          <a:p>
            <a:pPr lvl="4"/>
            <a:r>
              <a:rPr lang="en-US" noProof="0" dirty="0" err="1" smtClean="0"/>
              <a:t>Femte</a:t>
            </a:r>
            <a:r>
              <a:rPr lang="en-US" noProof="0" dirty="0" smtClean="0"/>
              <a:t> </a:t>
            </a:r>
            <a:r>
              <a:rPr lang="en-US" noProof="0" dirty="0" err="1" smtClean="0"/>
              <a:t>nivå</a:t>
            </a:r>
            <a:endParaRPr lang="en-US" noProof="0" dirty="0"/>
          </a:p>
        </p:txBody>
      </p:sp>
      <p:sp>
        <p:nvSpPr>
          <p:cNvPr id="8" name="Plassholder for bunntekst 4"/>
          <p:cNvSpPr>
            <a:spLocks noGrp="1"/>
          </p:cNvSpPr>
          <p:nvPr>
            <p:ph type="ftr" sz="quarter" idx="11"/>
          </p:nvPr>
        </p:nvSpPr>
        <p:spPr>
          <a:xfrm>
            <a:off x="2332112" y="6520259"/>
            <a:ext cx="4544144" cy="365125"/>
          </a:xfrm>
        </p:spPr>
        <p:txBody>
          <a:bodyPr/>
          <a:lstStyle/>
          <a:p>
            <a:r>
              <a:rPr lang="en-US" smtClean="0"/>
              <a:t>Egging 2019 - Paris - NG in the European ET</a:t>
            </a:r>
            <a:endParaRPr lang="nb-NO" dirty="0"/>
          </a:p>
        </p:txBody>
      </p:sp>
      <p:sp>
        <p:nvSpPr>
          <p:cNvPr id="9" name="Plassholder for lysbildenummer 5"/>
          <p:cNvSpPr>
            <a:spLocks noGrp="1"/>
          </p:cNvSpPr>
          <p:nvPr>
            <p:ph type="sldNum" sz="quarter" idx="12"/>
          </p:nvPr>
        </p:nvSpPr>
        <p:spPr>
          <a:xfrm>
            <a:off x="7946032" y="6520259"/>
            <a:ext cx="946448" cy="365125"/>
          </a:xfrm>
        </p:spPr>
        <p:txBody>
          <a:bodyPr/>
          <a:lstStyle/>
          <a:p>
            <a:r>
              <a:rPr lang="nb-NO" dirty="0" smtClean="0"/>
              <a:t>Slide </a:t>
            </a:r>
            <a:fld id="{FAEFB388-42AA-4DF2-851A-CCA4A06B24AA}" type="slidenum">
              <a:rPr lang="nb-NO" smtClean="0"/>
              <a:pPr/>
              <a:t>‹#›</a:t>
            </a:fld>
            <a:endParaRPr lang="nb-NO"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560" y="346646"/>
            <a:ext cx="7920880" cy="850106"/>
          </a:xfrm>
        </p:spPr>
        <p:txBody>
          <a:bodyPr/>
          <a:lstStyle>
            <a:lvl1pPr algn="l">
              <a:defRPr/>
            </a:lvl1p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tittelstil</a:t>
            </a:r>
            <a:endParaRPr lang="en-US" noProof="0" dirty="0"/>
          </a:p>
        </p:txBody>
      </p:sp>
      <p:sp>
        <p:nvSpPr>
          <p:cNvPr id="3" name="Plassholder for innhold 2"/>
          <p:cNvSpPr>
            <a:spLocks noGrp="1"/>
          </p:cNvSpPr>
          <p:nvPr>
            <p:ph idx="1"/>
          </p:nvPr>
        </p:nvSpPr>
        <p:spPr>
          <a:xfrm>
            <a:off x="611560" y="1412776"/>
            <a:ext cx="4032448" cy="4713387"/>
          </a:xfrm>
        </p:spPr>
        <p:txBody>
          <a:bodyPr>
            <a:normAutofit/>
          </a:bodyPr>
          <a:lstStyle>
            <a:lvl1pPr>
              <a:defRPr sz="3200">
                <a:solidFill>
                  <a:srgbClr val="003399"/>
                </a:solidFill>
              </a:defRPr>
            </a:lvl1pPr>
            <a:lvl2pPr>
              <a:defRPr sz="3200">
                <a:solidFill>
                  <a:srgbClr val="003399"/>
                </a:solidFill>
              </a:defRPr>
            </a:lvl2pPr>
            <a:lvl3pPr>
              <a:defRPr sz="2800">
                <a:solidFill>
                  <a:srgbClr val="003399"/>
                </a:solidFill>
              </a:defRPr>
            </a:lvl3pPr>
            <a:lvl4pPr>
              <a:defRPr sz="2800">
                <a:solidFill>
                  <a:srgbClr val="003399"/>
                </a:solidFill>
              </a:defRPr>
            </a:lvl4pPr>
            <a:lvl5pPr>
              <a:defRPr sz="2400">
                <a:solidFill>
                  <a:srgbClr val="003399"/>
                </a:solidFill>
              </a:defRPr>
            </a:lvl5pPr>
          </a:lstStyle>
          <a:p>
            <a:pPr lvl="0"/>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tekststiler</a:t>
            </a:r>
            <a:r>
              <a:rPr lang="en-US" noProof="0" dirty="0" smtClean="0"/>
              <a:t> </a:t>
            </a:r>
            <a:r>
              <a:rPr lang="en-US" noProof="0" dirty="0" err="1" smtClean="0"/>
              <a:t>i</a:t>
            </a:r>
            <a:r>
              <a:rPr lang="en-US" noProof="0" dirty="0" smtClean="0"/>
              <a:t> </a:t>
            </a:r>
            <a:r>
              <a:rPr lang="en-US" noProof="0" dirty="0" err="1" smtClean="0"/>
              <a:t>malen</a:t>
            </a:r>
            <a:endParaRPr lang="en-US" noProof="0" dirty="0" smtClean="0"/>
          </a:p>
          <a:p>
            <a:pPr lvl="1"/>
            <a:r>
              <a:rPr lang="en-US" noProof="0" dirty="0" smtClean="0"/>
              <a:t>Andre </a:t>
            </a:r>
            <a:r>
              <a:rPr lang="en-US" noProof="0" dirty="0" err="1" smtClean="0"/>
              <a:t>nivå</a:t>
            </a:r>
            <a:endParaRPr lang="en-US" noProof="0" dirty="0" smtClean="0"/>
          </a:p>
          <a:p>
            <a:pPr lvl="2"/>
            <a:r>
              <a:rPr lang="en-US" noProof="0" dirty="0" err="1" smtClean="0"/>
              <a:t>Tredje</a:t>
            </a:r>
            <a:r>
              <a:rPr lang="en-US" noProof="0" dirty="0" smtClean="0"/>
              <a:t> </a:t>
            </a:r>
            <a:r>
              <a:rPr lang="en-US" noProof="0" dirty="0" err="1" smtClean="0"/>
              <a:t>nivå</a:t>
            </a:r>
            <a:endParaRPr lang="en-US" noProof="0" dirty="0" smtClean="0"/>
          </a:p>
          <a:p>
            <a:pPr lvl="3"/>
            <a:r>
              <a:rPr lang="en-US" noProof="0" dirty="0" err="1" smtClean="0"/>
              <a:t>Fjerde</a:t>
            </a:r>
            <a:r>
              <a:rPr lang="en-US" noProof="0" dirty="0" smtClean="0"/>
              <a:t> </a:t>
            </a:r>
            <a:r>
              <a:rPr lang="en-US" noProof="0" dirty="0" err="1" smtClean="0"/>
              <a:t>nivå</a:t>
            </a:r>
            <a:endParaRPr lang="en-US" noProof="0" dirty="0" smtClean="0"/>
          </a:p>
          <a:p>
            <a:pPr lvl="4"/>
            <a:r>
              <a:rPr lang="en-US" noProof="0" dirty="0" err="1" smtClean="0"/>
              <a:t>Femte</a:t>
            </a:r>
            <a:r>
              <a:rPr lang="en-US" noProof="0" dirty="0" smtClean="0"/>
              <a:t> </a:t>
            </a:r>
            <a:r>
              <a:rPr lang="en-US" noProof="0" dirty="0" err="1" smtClean="0"/>
              <a:t>nivå</a:t>
            </a:r>
            <a:endParaRPr lang="en-US" noProof="0" dirty="0"/>
          </a:p>
        </p:txBody>
      </p:sp>
      <p:sp>
        <p:nvSpPr>
          <p:cNvPr id="8" name="Plassholder for bunntekst 4"/>
          <p:cNvSpPr>
            <a:spLocks noGrp="1"/>
          </p:cNvSpPr>
          <p:nvPr>
            <p:ph type="ftr" sz="quarter" idx="11"/>
          </p:nvPr>
        </p:nvSpPr>
        <p:spPr>
          <a:xfrm>
            <a:off x="2332112" y="6520259"/>
            <a:ext cx="4544144" cy="365125"/>
          </a:xfrm>
        </p:spPr>
        <p:txBody>
          <a:bodyPr/>
          <a:lstStyle/>
          <a:p>
            <a:r>
              <a:rPr lang="en-US" smtClean="0"/>
              <a:t>Egging 2019 - Paris - NG in the European ET</a:t>
            </a:r>
            <a:endParaRPr lang="nb-NO"/>
          </a:p>
        </p:txBody>
      </p:sp>
      <p:sp>
        <p:nvSpPr>
          <p:cNvPr id="9" name="Plassholder for lysbildenummer 5"/>
          <p:cNvSpPr>
            <a:spLocks noGrp="1"/>
          </p:cNvSpPr>
          <p:nvPr>
            <p:ph type="sldNum" sz="quarter" idx="12"/>
          </p:nvPr>
        </p:nvSpPr>
        <p:spPr>
          <a:xfrm>
            <a:off x="7946032" y="6520259"/>
            <a:ext cx="946448" cy="365125"/>
          </a:xfrm>
        </p:spPr>
        <p:txBody>
          <a:bodyPr/>
          <a:lstStyle/>
          <a:p>
            <a:r>
              <a:rPr lang="nb-NO" dirty="0" smtClean="0"/>
              <a:t>Slide </a:t>
            </a:r>
            <a:fld id="{FAEFB388-42AA-4DF2-851A-CCA4A06B24AA}" type="slidenum">
              <a:rPr lang="nb-NO" smtClean="0"/>
              <a:pPr/>
              <a:t>‹#›</a:t>
            </a:fld>
            <a:endParaRPr lang="nb-NO" dirty="0"/>
          </a:p>
        </p:txBody>
      </p:sp>
      <p:sp>
        <p:nvSpPr>
          <p:cNvPr id="4" name="Rectangle 3"/>
          <p:cNvSpPr/>
          <p:nvPr userDrawn="1"/>
        </p:nvSpPr>
        <p:spPr>
          <a:xfrm>
            <a:off x="6156176" y="5229200"/>
            <a:ext cx="288032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62566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nb-NO" dirty="0" smtClean="0"/>
              <a:t>Klikk for å redigere tittelstil</a:t>
            </a:r>
            <a:endParaRPr lang="nb-NO" dirty="0"/>
          </a:p>
        </p:txBody>
      </p:sp>
      <p:sp>
        <p:nvSpPr>
          <p:cNvPr id="4" name="Plassholder for bunntekst 3"/>
          <p:cNvSpPr>
            <a:spLocks noGrp="1"/>
          </p:cNvSpPr>
          <p:nvPr>
            <p:ph type="ftr" sz="quarter" idx="11"/>
          </p:nvPr>
        </p:nvSpPr>
        <p:spPr>
          <a:xfrm>
            <a:off x="2339752" y="6520259"/>
            <a:ext cx="4544144" cy="365125"/>
          </a:xfrm>
        </p:spPr>
        <p:txBody>
          <a:bodyPr/>
          <a:lstStyle/>
          <a:p>
            <a:r>
              <a:rPr lang="en-US" smtClean="0"/>
              <a:t>Egging 2019 - Paris - NG in the European ET</a:t>
            </a:r>
            <a:endParaRPr lang="nb-NO"/>
          </a:p>
        </p:txBody>
      </p:sp>
      <p:sp>
        <p:nvSpPr>
          <p:cNvPr id="5" name="Plassholder for lysbildenummer 4"/>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omt">
    <p:spTree>
      <p:nvGrpSpPr>
        <p:cNvPr id="1" name=""/>
        <p:cNvGrpSpPr/>
        <p:nvPr/>
      </p:nvGrpSpPr>
      <p:grpSpPr>
        <a:xfrm>
          <a:off x="0" y="0"/>
          <a:ext cx="0" cy="0"/>
          <a:chOff x="0" y="0"/>
          <a:chExt cx="0" cy="0"/>
        </a:xfrm>
      </p:grpSpPr>
      <p:sp>
        <p:nvSpPr>
          <p:cNvPr id="5" name="Tittel 1"/>
          <p:cNvSpPr>
            <a:spLocks noGrp="1"/>
          </p:cNvSpPr>
          <p:nvPr>
            <p:ph type="title"/>
          </p:nvPr>
        </p:nvSpPr>
        <p:spPr>
          <a:xfrm>
            <a:off x="457200" y="274638"/>
            <a:ext cx="8229600" cy="1143000"/>
          </a:xfrm>
        </p:spPr>
        <p:txBody>
          <a:bodyPr/>
          <a:lstStyle>
            <a:lvl1pPr algn="l">
              <a:defRPr/>
            </a:lvl1pPr>
          </a:lstStyle>
          <a:p>
            <a:r>
              <a:rPr lang="nb-NO" dirty="0" smtClean="0"/>
              <a:t>Klikk for å redigere tittelstil</a:t>
            </a:r>
            <a:endParaRPr lang="nb-NO" dirty="0"/>
          </a:p>
        </p:txBody>
      </p:sp>
    </p:spTree>
    <p:extLst>
      <p:ext uri="{BB962C8B-B14F-4D97-AF65-F5344CB8AC3E}">
        <p14:creationId xmlns:p14="http://schemas.microsoft.com/office/powerpoint/2010/main" val="3144755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82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2339752" y="6520259"/>
            <a:ext cx="4544144" cy="365125"/>
          </a:xfrm>
        </p:spPr>
        <p:txBody>
          <a:bodyPr/>
          <a:lstStyle/>
          <a:p>
            <a:r>
              <a:rPr lang="en-US" smtClean="0"/>
              <a:t>Egging 2019 - Paris - NG in the European ET</a:t>
            </a:r>
            <a:endParaRPr lang="nb-NO"/>
          </a:p>
        </p:txBody>
      </p:sp>
      <p:sp>
        <p:nvSpPr>
          <p:cNvPr id="4" name="Plassholder for lysbildenummer 3"/>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2339752" y="6520259"/>
            <a:ext cx="4544144" cy="365125"/>
          </a:xfrm>
        </p:spPr>
        <p:txBody>
          <a:bodyPr/>
          <a:lstStyle/>
          <a:p>
            <a:r>
              <a:rPr lang="en-US" smtClean="0"/>
              <a:t>Egging 2019 - Paris - NG in the European ET</a:t>
            </a:r>
            <a:endParaRPr lang="nb-NO"/>
          </a:p>
        </p:txBody>
      </p:sp>
      <p:sp>
        <p:nvSpPr>
          <p:cNvPr id="4" name="Plassholder for lysbildenummer 3"/>
          <p:cNvSpPr>
            <a:spLocks noGrp="1"/>
          </p:cNvSpPr>
          <p:nvPr>
            <p:ph type="sldNum" sz="quarter" idx="12"/>
          </p:nvPr>
        </p:nvSpPr>
        <p:spPr/>
        <p:txBody>
          <a:bodyPr/>
          <a:lstStyle/>
          <a:p>
            <a:fld id="{FAEFB388-42AA-4DF2-851A-CCA4A06B24AA}" type="slidenum">
              <a:rPr lang="nb-NO" smtClean="0"/>
              <a:t>‹#›</a:t>
            </a:fld>
            <a:endParaRPr lang="nb-NO"/>
          </a:p>
        </p:txBody>
      </p:sp>
      <p:sp>
        <p:nvSpPr>
          <p:cNvPr id="5" name="Rectangle 4"/>
          <p:cNvSpPr/>
          <p:nvPr userDrawn="1"/>
        </p:nvSpPr>
        <p:spPr>
          <a:xfrm>
            <a:off x="6156176" y="5229200"/>
            <a:ext cx="288032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4036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5" descr="eng_alle.jpg                                                   00073EC8Macintosh HD                   C076225C:"/>
          <p:cNvPicPr>
            <a:picLocks noChangeAspect="1" noChangeArrowheads="1"/>
          </p:cNvPicPr>
          <p:nvPr userDrawn="1"/>
        </p:nvPicPr>
        <p:blipFill>
          <a:blip r:embed="rId17" cstate="print"/>
          <a:srcRect/>
          <a:stretch>
            <a:fillRect/>
          </a:stretch>
        </p:blipFill>
        <p:spPr bwMode="auto">
          <a:xfrm>
            <a:off x="0" y="0"/>
            <a:ext cx="9144000" cy="6861175"/>
          </a:xfrm>
          <a:prstGeom prst="rect">
            <a:avLst/>
          </a:prstGeom>
          <a:noFill/>
          <a:ln w="9525">
            <a:noFill/>
            <a:miter lim="800000"/>
            <a:headEnd/>
            <a:tailEnd/>
          </a:ln>
        </p:spPr>
      </p:pic>
      <p:sp>
        <p:nvSpPr>
          <p:cNvPr id="2" name="Plassholder for tittel 1"/>
          <p:cNvSpPr>
            <a:spLocks noGrp="1"/>
          </p:cNvSpPr>
          <p:nvPr>
            <p:ph type="title"/>
          </p:nvPr>
        </p:nvSpPr>
        <p:spPr>
          <a:xfrm>
            <a:off x="611560" y="274638"/>
            <a:ext cx="7920880" cy="994122"/>
          </a:xfrm>
          <a:prstGeom prst="rect">
            <a:avLst/>
          </a:prstGeom>
        </p:spPr>
        <p:txBody>
          <a:bodyPr vert="horz" lIns="91440" tIns="45720" rIns="91440" bIns="45720" rtlCol="0" anchor="ctr">
            <a:normAutofit/>
          </a:bodyPr>
          <a:lstStyle/>
          <a:p>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tittelstil</a:t>
            </a:r>
            <a:endParaRPr lang="en-US" noProof="0" dirty="0"/>
          </a:p>
        </p:txBody>
      </p:sp>
      <p:sp>
        <p:nvSpPr>
          <p:cNvPr id="3" name="Plassholder for tekst 2"/>
          <p:cNvSpPr>
            <a:spLocks noGrp="1"/>
          </p:cNvSpPr>
          <p:nvPr>
            <p:ph type="body" idx="1"/>
          </p:nvPr>
        </p:nvSpPr>
        <p:spPr>
          <a:xfrm>
            <a:off x="611560" y="1600200"/>
            <a:ext cx="792088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bunntekst 4"/>
          <p:cNvSpPr>
            <a:spLocks noGrp="1"/>
          </p:cNvSpPr>
          <p:nvPr>
            <p:ph type="ftr" sz="quarter" idx="3"/>
          </p:nvPr>
        </p:nvSpPr>
        <p:spPr>
          <a:xfrm>
            <a:off x="2332112" y="6520259"/>
            <a:ext cx="4544144" cy="365125"/>
          </a:xfrm>
          <a:prstGeom prst="rect">
            <a:avLst/>
          </a:prstGeom>
        </p:spPr>
        <p:txBody>
          <a:bodyPr vert="horz" lIns="91440" tIns="45720" rIns="91440" bIns="45720" rtlCol="0" anchor="ctr"/>
          <a:lstStyle>
            <a:lvl1pPr algn="ctr">
              <a:defRPr sz="1200" b="1">
                <a:solidFill>
                  <a:schemeClr val="bg1"/>
                </a:solidFill>
              </a:defRPr>
            </a:lvl1pPr>
          </a:lstStyle>
          <a:p>
            <a:r>
              <a:rPr lang="en-US" smtClean="0"/>
              <a:t>Egging 2019 - Paris - NG in the European ET</a:t>
            </a:r>
            <a:endParaRPr lang="nb-NO" dirty="0"/>
          </a:p>
        </p:txBody>
      </p:sp>
      <p:sp>
        <p:nvSpPr>
          <p:cNvPr id="6" name="Plassholder for lysbildenummer 5"/>
          <p:cNvSpPr>
            <a:spLocks noGrp="1"/>
          </p:cNvSpPr>
          <p:nvPr>
            <p:ph type="sldNum" sz="quarter" idx="4"/>
          </p:nvPr>
        </p:nvSpPr>
        <p:spPr>
          <a:xfrm>
            <a:off x="8162056" y="6520259"/>
            <a:ext cx="946448" cy="365125"/>
          </a:xfrm>
          <a:prstGeom prst="rect">
            <a:avLst/>
          </a:prstGeom>
        </p:spPr>
        <p:txBody>
          <a:bodyPr vert="horz" lIns="91440" tIns="45720" rIns="91440" bIns="45720" rtlCol="0" anchor="ctr"/>
          <a:lstStyle>
            <a:lvl1pPr algn="r">
              <a:defRPr sz="1200" b="1">
                <a:solidFill>
                  <a:schemeClr val="bg1"/>
                </a:solidFill>
              </a:defRPr>
            </a:lvl1pPr>
          </a:lstStyle>
          <a:p>
            <a:r>
              <a:rPr lang="nb-NO" dirty="0" smtClean="0"/>
              <a:t>Slide </a:t>
            </a:r>
            <a:fld id="{FAEFB388-42AA-4DF2-851A-CCA4A06B24AA}"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8" r:id="rId4"/>
    <p:sldLayoutId id="2147483654" r:id="rId5"/>
    <p:sldLayoutId id="2147483663" r:id="rId6"/>
    <p:sldLayoutId id="2147483667" r:id="rId7"/>
    <p:sldLayoutId id="2147483655" r:id="rId8"/>
    <p:sldLayoutId id="2147483669" r:id="rId9"/>
    <p:sldLayoutId id="2147483670" r:id="rId10"/>
    <p:sldLayoutId id="2147483671" r:id="rId11"/>
    <p:sldLayoutId id="2147483674" r:id="rId12"/>
    <p:sldLayoutId id="2147483675" r:id="rId13"/>
    <p:sldLayoutId id="2147483677" r:id="rId14"/>
    <p:sldLayoutId id="2147483678" r:id="rId15"/>
  </p:sldLayoutIdLst>
  <p:timing>
    <p:tnLst>
      <p:par>
        <p:cTn id="1" dur="indefinite" restart="never" nodeType="tmRoot"/>
      </p:par>
    </p:tnLst>
  </p:timing>
  <p:hf hdr="0" dt="0"/>
  <p:txStyles>
    <p:titleStyle>
      <a:lvl1pPr algn="ctr" defTabSz="914400" rtl="0" eaLnBrk="1" latinLnBrk="0" hangingPunct="1">
        <a:spcBef>
          <a:spcPct val="0"/>
        </a:spcBef>
        <a:buNone/>
        <a:defRPr sz="4000" b="1" kern="1200">
          <a:solidFill>
            <a:schemeClr val="tx2">
              <a:lumMod val="75000"/>
            </a:schemeClr>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un.org/sustainabledevelopment/sustainable-development-goal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data.ene.iiasa.ac.at/set-nav/"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ntnu.edu/web/iot/ggm" TargetMode="External"/><Relationship Id="rId7" Type="http://schemas.openxmlformats.org/officeDocument/2006/relationships/image" Target="../media/image30.png"/><Relationship Id="rId2" Type="http://schemas.openxmlformats.org/officeDocument/2006/relationships/hyperlink" Target="https://www.set-nav.eu/" TargetMode="Externa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hyperlink" Target="https://www.ntnu.edu/energytransit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ruud.egging@iot.ntnu.n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16832"/>
            <a:ext cx="7772400" cy="1470025"/>
          </a:xfrm>
        </p:spPr>
        <p:txBody>
          <a:bodyPr>
            <a:normAutofit fontScale="90000"/>
          </a:bodyPr>
          <a:lstStyle/>
          <a:p>
            <a:r>
              <a:rPr lang="en-US" dirty="0"/>
              <a:t>Challenges and Opportunities </a:t>
            </a:r>
            <a:r>
              <a:rPr lang="en-US" dirty="0" smtClean="0"/>
              <a:t/>
            </a:r>
            <a:br>
              <a:rPr lang="en-US" dirty="0" smtClean="0"/>
            </a:br>
            <a:r>
              <a:rPr lang="en-US" dirty="0" smtClean="0"/>
              <a:t>for </a:t>
            </a:r>
            <a:r>
              <a:rPr lang="en-US" dirty="0"/>
              <a:t>Natural Gas </a:t>
            </a:r>
            <a:r>
              <a:rPr lang="en-US" dirty="0" smtClean="0"/>
              <a:t/>
            </a:r>
            <a:br>
              <a:rPr lang="en-US" dirty="0" smtClean="0"/>
            </a:br>
            <a:r>
              <a:rPr lang="en-US" dirty="0" smtClean="0"/>
              <a:t>in </a:t>
            </a:r>
            <a:r>
              <a:rPr lang="en-US" dirty="0"/>
              <a:t>the </a:t>
            </a:r>
            <a:r>
              <a:rPr lang="en-US" dirty="0" smtClean="0"/>
              <a:t>Energy </a:t>
            </a:r>
            <a:r>
              <a:rPr lang="en-US" dirty="0"/>
              <a:t>Transition</a:t>
            </a:r>
            <a:endParaRPr lang="en-GB" noProof="0" dirty="0"/>
          </a:p>
        </p:txBody>
      </p:sp>
      <p:sp>
        <p:nvSpPr>
          <p:cNvPr id="3" name="Subtitle 2"/>
          <p:cNvSpPr>
            <a:spLocks noGrp="1"/>
          </p:cNvSpPr>
          <p:nvPr>
            <p:ph type="subTitle" idx="1"/>
          </p:nvPr>
        </p:nvSpPr>
        <p:spPr/>
        <p:txBody>
          <a:bodyPr>
            <a:normAutofit fontScale="77500" lnSpcReduction="20000"/>
          </a:bodyPr>
          <a:lstStyle/>
          <a:p>
            <a:r>
              <a:rPr lang="en-GB" noProof="0" dirty="0" smtClean="0"/>
              <a:t>Ruud Egging</a:t>
            </a:r>
          </a:p>
          <a:p>
            <a:r>
              <a:rPr lang="en-GB" dirty="0" smtClean="0"/>
              <a:t>21 June 2019</a:t>
            </a:r>
          </a:p>
          <a:p>
            <a:r>
              <a:rPr lang="en-US" dirty="0" smtClean="0"/>
              <a:t>2</a:t>
            </a:r>
            <a:r>
              <a:rPr lang="en-US" baseline="30000" dirty="0" smtClean="0"/>
              <a:t>nd</a:t>
            </a:r>
            <a:r>
              <a:rPr lang="en-US" dirty="0" smtClean="0"/>
              <a:t> International </a:t>
            </a:r>
            <a:r>
              <a:rPr lang="en-US" dirty="0"/>
              <a:t>Conference</a:t>
            </a:r>
          </a:p>
          <a:p>
            <a:r>
              <a:rPr lang="en-US" dirty="0"/>
              <a:t>The Economics of Natural Gas</a:t>
            </a:r>
          </a:p>
          <a:p>
            <a:r>
              <a:rPr lang="en-US" dirty="0" smtClean="0"/>
              <a:t>Paris-Dauphine </a:t>
            </a:r>
            <a:r>
              <a:rPr lang="en-US" dirty="0"/>
              <a:t>University</a:t>
            </a:r>
            <a:endParaRPr lang="en-GB" dirty="0" smtClean="0"/>
          </a:p>
        </p:txBody>
      </p:sp>
      <p:sp>
        <p:nvSpPr>
          <p:cNvPr id="4" name="TextBox 3"/>
          <p:cNvSpPr txBox="1"/>
          <p:nvPr/>
        </p:nvSpPr>
        <p:spPr>
          <a:xfrm>
            <a:off x="2411760" y="6021288"/>
            <a:ext cx="4464496" cy="646331"/>
          </a:xfrm>
          <a:prstGeom prst="rect">
            <a:avLst/>
          </a:prstGeom>
          <a:noFill/>
        </p:spPr>
        <p:txBody>
          <a:bodyPr wrap="square" rtlCol="0">
            <a:spAutoFit/>
          </a:bodyPr>
          <a:lstStyle/>
          <a:p>
            <a:r>
              <a:rPr lang="en-US" sz="1200" dirty="0"/>
              <a:t>With support </a:t>
            </a:r>
            <a:r>
              <a:rPr lang="en-US" sz="1200" dirty="0" smtClean="0"/>
              <a:t>and material from Pedro </a:t>
            </a:r>
            <a:r>
              <a:rPr lang="en-US" sz="1200" dirty="0"/>
              <a:t>Crespo del </a:t>
            </a:r>
            <a:r>
              <a:rPr lang="en-US" sz="1200" dirty="0" smtClean="0"/>
              <a:t>Granado (NTNU), Franziska Holz (DIW/NTNU), Péter </a:t>
            </a:r>
            <a:r>
              <a:rPr lang="en-US" sz="1200" dirty="0"/>
              <a:t>Kotek (REKK), </a:t>
            </a:r>
            <a:r>
              <a:rPr lang="en-US" sz="1200" dirty="0" err="1"/>
              <a:t>Borbála</a:t>
            </a:r>
            <a:r>
              <a:rPr lang="en-US" sz="1200" dirty="0"/>
              <a:t> </a:t>
            </a:r>
            <a:r>
              <a:rPr lang="en-US" sz="1200" dirty="0" err="1"/>
              <a:t>Tóth</a:t>
            </a:r>
            <a:r>
              <a:rPr lang="en-US" sz="1200" dirty="0"/>
              <a:t> (REKK</a:t>
            </a:r>
            <a:r>
              <a:rPr lang="en-US" sz="1200" dirty="0" smtClean="0"/>
              <a:t>)</a:t>
            </a:r>
            <a:endParaRPr lang="en-US" sz="1200" dirty="0"/>
          </a:p>
          <a:p>
            <a:r>
              <a:rPr lang="en-US" sz="1200" dirty="0" smtClean="0"/>
              <a:t> </a:t>
            </a:r>
            <a:endParaRPr lang="en-US" sz="1200" dirty="0"/>
          </a:p>
        </p:txBody>
      </p:sp>
    </p:spTree>
    <p:extLst>
      <p:ext uri="{BB962C8B-B14F-4D97-AF65-F5344CB8AC3E}">
        <p14:creationId xmlns:p14="http://schemas.microsoft.com/office/powerpoint/2010/main" val="202426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smtClean="0"/>
              <a:t>Challenges</a:t>
            </a:r>
            <a:endParaRPr lang="nb-NO" dirty="0"/>
          </a:p>
        </p:txBody>
      </p:sp>
      <p:sp>
        <p:nvSpPr>
          <p:cNvPr id="7" name="Subtitle 6"/>
          <p:cNvSpPr>
            <a:spLocks noGrp="1"/>
          </p:cNvSpPr>
          <p:nvPr>
            <p:ph type="subTitle" idx="1"/>
          </p:nvPr>
        </p:nvSpPr>
        <p:spPr/>
        <p:txBody>
          <a:bodyPr/>
          <a:lstStyle/>
          <a:p>
            <a:r>
              <a:rPr lang="nb-NO" dirty="0" smtClean="0"/>
              <a:t/>
            </a:r>
            <a:br>
              <a:rPr lang="nb-NO" dirty="0" smtClean="0"/>
            </a:br>
            <a:r>
              <a:rPr lang="nb-NO" dirty="0" smtClean="0"/>
              <a:t>Broader than the energy </a:t>
            </a:r>
            <a:r>
              <a:rPr lang="nb-NO" dirty="0"/>
              <a:t>system </a:t>
            </a:r>
            <a:r>
              <a:rPr lang="nb-NO" dirty="0" smtClean="0"/>
              <a:t>– </a:t>
            </a:r>
            <a:br>
              <a:rPr lang="nb-NO" dirty="0" smtClean="0"/>
            </a:br>
            <a:r>
              <a:rPr lang="nb-NO" dirty="0" smtClean="0"/>
              <a:t>Climate</a:t>
            </a:r>
            <a:r>
              <a:rPr lang="nb-NO" dirty="0"/>
              <a:t>, societial, … </a:t>
            </a:r>
            <a:r>
              <a:rPr lang="nb-NO" dirty="0" smtClean="0"/>
              <a:t> </a:t>
            </a:r>
            <a:endParaRPr lang="nb-NO" dirty="0"/>
          </a:p>
        </p:txBody>
      </p:sp>
    </p:spTree>
    <p:extLst>
      <p:ext uri="{BB962C8B-B14F-4D97-AF65-F5344CB8AC3E}">
        <p14:creationId xmlns:p14="http://schemas.microsoft.com/office/powerpoint/2010/main" val="6859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EFB388-42AA-4DF2-851A-CCA4A06B24AA}" type="slidenum">
              <a:rPr lang="nb-NO" smtClean="0"/>
              <a:t>11</a:t>
            </a:fld>
            <a:endParaRPr lang="nb-NO"/>
          </a:p>
        </p:txBody>
      </p:sp>
      <p:sp>
        <p:nvSpPr>
          <p:cNvPr id="3" name="Content Placeholder 2"/>
          <p:cNvSpPr>
            <a:spLocks noGrp="1"/>
          </p:cNvSpPr>
          <p:nvPr>
            <p:ph idx="4294967295"/>
          </p:nvPr>
        </p:nvSpPr>
        <p:spPr>
          <a:xfrm>
            <a:off x="0" y="6156325"/>
            <a:ext cx="7510463" cy="358775"/>
          </a:xfrm>
        </p:spPr>
        <p:txBody>
          <a:bodyPr/>
          <a:lstStyle/>
          <a:p>
            <a:pPr marL="0" indent="0">
              <a:buNone/>
            </a:pPr>
            <a:r>
              <a:rPr lang="nb-NO" sz="1600" dirty="0">
                <a:hlinkClick r:id="rId3"/>
              </a:rPr>
              <a:t>http://www.un.org/sustainabledevelopment/sustainable-development-goals</a:t>
            </a:r>
            <a:r>
              <a:rPr lang="nb-NO" sz="1600" dirty="0" smtClean="0">
                <a:hlinkClick r:id="rId3"/>
              </a:rPr>
              <a:t>/</a:t>
            </a:r>
            <a:endParaRPr lang="nb-NO" sz="1600" dirty="0" smtClean="0"/>
          </a:p>
          <a:p>
            <a:endParaRPr lang="nb-NO" dirty="0"/>
          </a:p>
        </p:txBody>
      </p:sp>
      <p:pic>
        <p:nvPicPr>
          <p:cNvPr id="1028" name="Picture 4" descr="https://i1.wp.com/www.un.org/sustainabledevelopment/wp-content/uploads/2015/08/UNSustainableDevelopmentGoals_Brand-01.png?fit=2550%2C5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91" y="188640"/>
            <a:ext cx="8592889" cy="1833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8345" t="38709" r="28540" b="8274"/>
          <a:stretch/>
        </p:blipFill>
        <p:spPr>
          <a:xfrm>
            <a:off x="611560" y="1916832"/>
            <a:ext cx="7884877" cy="3888432"/>
          </a:xfrm>
          <a:prstGeom prst="rect">
            <a:avLst/>
          </a:prstGeom>
        </p:spPr>
      </p:pic>
      <p:sp>
        <p:nvSpPr>
          <p:cNvPr id="5" name="Footer Placeholder 4"/>
          <p:cNvSpPr>
            <a:spLocks noGrp="1"/>
          </p:cNvSpPr>
          <p:nvPr>
            <p:ph type="ftr" sz="quarter" idx="11"/>
          </p:nvPr>
        </p:nvSpPr>
        <p:spPr/>
        <p:txBody>
          <a:bodyPr/>
          <a:lstStyle/>
          <a:p>
            <a:r>
              <a:rPr lang="en-US" smtClean="0"/>
              <a:t>Egging 2019 - Paris - NG in the European ET</a:t>
            </a:r>
            <a:endParaRPr lang="nb-NO"/>
          </a:p>
        </p:txBody>
      </p:sp>
    </p:spTree>
    <p:extLst>
      <p:ext uri="{BB962C8B-B14F-4D97-AF65-F5344CB8AC3E}">
        <p14:creationId xmlns:p14="http://schemas.microsoft.com/office/powerpoint/2010/main" val="1280768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The Paris Agreement</a:t>
            </a:r>
            <a:endParaRPr lang="nb-NO" dirty="0"/>
          </a:p>
        </p:txBody>
      </p:sp>
      <p:sp>
        <p:nvSpPr>
          <p:cNvPr id="6" name="Content Placeholder 5"/>
          <p:cNvSpPr>
            <a:spLocks noGrp="1"/>
          </p:cNvSpPr>
          <p:nvPr>
            <p:ph idx="1"/>
          </p:nvPr>
        </p:nvSpPr>
        <p:spPr/>
        <p:txBody>
          <a:bodyPr/>
          <a:lstStyle/>
          <a:p>
            <a:r>
              <a:rPr lang="en-US" dirty="0" smtClean="0"/>
              <a:t>Keep global </a:t>
            </a:r>
            <a:r>
              <a:rPr lang="en-US" dirty="0"/>
              <a:t>temperature </a:t>
            </a:r>
            <a:r>
              <a:rPr lang="en-US" dirty="0" smtClean="0"/>
              <a:t>increase below 2°C above </a:t>
            </a:r>
            <a:r>
              <a:rPr lang="en-US" dirty="0"/>
              <a:t>pre-industrial </a:t>
            </a:r>
            <a:r>
              <a:rPr lang="en-US" dirty="0" smtClean="0"/>
              <a:t>level; aim limit to 1.5°C</a:t>
            </a:r>
          </a:p>
          <a:p>
            <a:endParaRPr lang="nb-NO" dirty="0"/>
          </a:p>
        </p:txBody>
      </p:sp>
      <p:sp>
        <p:nvSpPr>
          <p:cNvPr id="4" name="Slide Number Placeholder 3"/>
          <p:cNvSpPr>
            <a:spLocks noGrp="1"/>
          </p:cNvSpPr>
          <p:nvPr>
            <p:ph type="sldNum" sz="quarter" idx="12"/>
          </p:nvPr>
        </p:nvSpPr>
        <p:spPr/>
        <p:txBody>
          <a:bodyPr/>
          <a:lstStyle/>
          <a:p>
            <a:fld id="{FAEFB388-42AA-4DF2-851A-CCA4A06B24AA}" type="slidenum">
              <a:rPr lang="nb-NO" smtClean="0"/>
              <a:t>12</a:t>
            </a:fld>
            <a:endParaRPr lang="nb-NO"/>
          </a:p>
        </p:txBody>
      </p:sp>
      <p:sp>
        <p:nvSpPr>
          <p:cNvPr id="7" name="Rectangle 6"/>
          <p:cNvSpPr/>
          <p:nvPr/>
        </p:nvSpPr>
        <p:spPr>
          <a:xfrm>
            <a:off x="683568" y="6109940"/>
            <a:ext cx="7056784" cy="369332"/>
          </a:xfrm>
          <a:prstGeom prst="rect">
            <a:avLst/>
          </a:prstGeom>
        </p:spPr>
        <p:txBody>
          <a:bodyPr wrap="square">
            <a:spAutoFit/>
          </a:bodyPr>
          <a:lstStyle/>
          <a:p>
            <a:r>
              <a:rPr lang="nb-NO" dirty="0"/>
              <a:t>https://unfccc.int/process/the-paris-agreement/the-paris-agreement</a:t>
            </a:r>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246522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Energy system </a:t>
            </a:r>
            <a:r>
              <a:rPr lang="nb-NO" dirty="0" err="1" smtClean="0"/>
              <a:t>specific</a:t>
            </a:r>
            <a:r>
              <a:rPr lang="nb-NO" dirty="0" smtClean="0"/>
              <a:t> </a:t>
            </a:r>
            <a:r>
              <a:rPr lang="nb-NO" dirty="0" err="1" smtClean="0"/>
              <a:t>challenges</a:t>
            </a:r>
            <a:endParaRPr lang="nb-NO" dirty="0"/>
          </a:p>
        </p:txBody>
      </p:sp>
      <p:sp>
        <p:nvSpPr>
          <p:cNvPr id="3" name="Content Placeholder 2"/>
          <p:cNvSpPr>
            <a:spLocks noGrp="1"/>
          </p:cNvSpPr>
          <p:nvPr>
            <p:ph idx="1"/>
          </p:nvPr>
        </p:nvSpPr>
        <p:spPr>
          <a:xfrm>
            <a:off x="611560" y="1268760"/>
            <a:ext cx="7632848" cy="5040560"/>
          </a:xfrm>
        </p:spPr>
        <p:txBody>
          <a:bodyPr>
            <a:normAutofit fontScale="62500" lnSpcReduction="20000"/>
          </a:bodyPr>
          <a:lstStyle/>
          <a:p>
            <a:r>
              <a:rPr lang="en-US" dirty="0" smtClean="0"/>
              <a:t>Decarbonizing and decentralization in two-three decades</a:t>
            </a:r>
          </a:p>
          <a:p>
            <a:pPr lvl="1"/>
            <a:r>
              <a:rPr lang="en-US" dirty="0" smtClean="0"/>
              <a:t>need large volumes and capacities for backup, balancing and flexibility on various time scales</a:t>
            </a:r>
          </a:p>
          <a:p>
            <a:r>
              <a:rPr lang="en-US" dirty="0" smtClean="0"/>
              <a:t>Today electricity storage other than hydro reservoirs too expensive</a:t>
            </a:r>
          </a:p>
          <a:p>
            <a:pPr lvl="1"/>
            <a:r>
              <a:rPr lang="nb-NO" dirty="0" err="1" smtClean="0"/>
              <a:t>Biomass</a:t>
            </a:r>
            <a:r>
              <a:rPr lang="nb-NO" dirty="0" smtClean="0"/>
              <a:t>.. (EMPIRE 2050). </a:t>
            </a:r>
            <a:r>
              <a:rPr lang="nb-NO" dirty="0" err="1" smtClean="0"/>
              <a:t>Availability</a:t>
            </a:r>
            <a:r>
              <a:rPr lang="nb-NO" dirty="0" smtClean="0"/>
              <a:t>? C-</a:t>
            </a:r>
            <a:r>
              <a:rPr lang="nb-NO" dirty="0" err="1" smtClean="0"/>
              <a:t>neutral</a:t>
            </a:r>
            <a:r>
              <a:rPr lang="nb-NO" dirty="0"/>
              <a:t> </a:t>
            </a:r>
            <a:r>
              <a:rPr lang="nb-NO" dirty="0" smtClean="0"/>
              <a:t>w/o CCS?</a:t>
            </a:r>
            <a:endParaRPr lang="en-US" dirty="0" smtClean="0"/>
          </a:p>
          <a:p>
            <a:r>
              <a:rPr lang="en-US" dirty="0" smtClean="0"/>
              <a:t>For both </a:t>
            </a:r>
            <a:r>
              <a:rPr lang="en-US" dirty="0" smtClean="0"/>
              <a:t>Hydrogen and CCS</a:t>
            </a:r>
          </a:p>
          <a:p>
            <a:pPr lvl="1"/>
            <a:r>
              <a:rPr lang="en-US" dirty="0" smtClean="0"/>
              <a:t>Value chain still immature</a:t>
            </a:r>
          </a:p>
          <a:p>
            <a:pPr lvl="1"/>
            <a:r>
              <a:rPr lang="en-US" dirty="0"/>
              <a:t>Public acceptance and perceived safety</a:t>
            </a:r>
          </a:p>
          <a:p>
            <a:pPr lvl="1"/>
            <a:r>
              <a:rPr lang="nb-NO" dirty="0" smtClean="0"/>
              <a:t>Chicken &amp; Egg problem </a:t>
            </a:r>
            <a:r>
              <a:rPr lang="nb-NO" sz="1400" dirty="0" smtClean="0">
                <a:solidFill>
                  <a:srgbClr val="FF0000"/>
                </a:solidFill>
              </a:rPr>
              <a:t>*</a:t>
            </a:r>
            <a:endParaRPr lang="en-US" dirty="0" smtClean="0">
              <a:solidFill>
                <a:srgbClr val="FF0000"/>
              </a:solidFill>
            </a:endParaRPr>
          </a:p>
          <a:p>
            <a:r>
              <a:rPr lang="en-US" dirty="0" smtClean="0"/>
              <a:t>H2: </a:t>
            </a:r>
            <a:r>
              <a:rPr lang="en-US" dirty="0" smtClean="0"/>
              <a:t>low energy </a:t>
            </a:r>
            <a:r>
              <a:rPr lang="en-US" dirty="0" smtClean="0"/>
              <a:t>content hampers </a:t>
            </a:r>
            <a:r>
              <a:rPr lang="en-US" dirty="0" smtClean="0"/>
              <a:t>competitive </a:t>
            </a:r>
            <a:r>
              <a:rPr lang="en-US" dirty="0" smtClean="0"/>
              <a:t>long-distance transport</a:t>
            </a:r>
          </a:p>
          <a:p>
            <a:r>
              <a:rPr lang="en-US" dirty="0" smtClean="0"/>
              <a:t>CCS: Norway only European country with activity</a:t>
            </a:r>
          </a:p>
          <a:p>
            <a:r>
              <a:rPr lang="en-US" dirty="0" smtClean="0"/>
              <a:t>CCS on quickly ramping gas-power </a:t>
            </a:r>
            <a:r>
              <a:rPr lang="en-US" dirty="0" smtClean="0"/>
              <a:t>possible</a:t>
            </a:r>
            <a:r>
              <a:rPr lang="en-US" dirty="0"/>
              <a:t>. </a:t>
            </a:r>
            <a:r>
              <a:rPr lang="en-US" dirty="0" smtClean="0"/>
              <a:t>But CCS capital intensive; many operational hours – bad match with </a:t>
            </a:r>
            <a:r>
              <a:rPr lang="en-US" dirty="0" smtClean="0"/>
              <a:t>peak shaving</a:t>
            </a:r>
            <a:endParaRPr lang="en-US" dirty="0"/>
          </a:p>
        </p:txBody>
      </p:sp>
      <p:sp>
        <p:nvSpPr>
          <p:cNvPr id="4" name="Slide Number Placeholder 3"/>
          <p:cNvSpPr>
            <a:spLocks noGrp="1"/>
          </p:cNvSpPr>
          <p:nvPr>
            <p:ph type="sldNum" sz="quarter" idx="12"/>
          </p:nvPr>
        </p:nvSpPr>
        <p:spPr/>
        <p:txBody>
          <a:bodyPr/>
          <a:lstStyle/>
          <a:p>
            <a:r>
              <a:rPr lang="nb-NO" smtClean="0"/>
              <a:t>Slide </a:t>
            </a:r>
            <a:fld id="{FAEFB388-42AA-4DF2-851A-CCA4A06B24AA}" type="slidenum">
              <a:rPr lang="nb-NO" smtClean="0"/>
              <a:pPr/>
              <a:t>13</a:t>
            </a:fld>
            <a:endParaRPr lang="nb-NO" dirty="0"/>
          </a:p>
        </p:txBody>
      </p:sp>
      <p:sp>
        <p:nvSpPr>
          <p:cNvPr id="5" name="Footer Placeholder 4"/>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61158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sectors - challenges</a:t>
            </a:r>
            <a:endParaRPr lang="en-US" dirty="0"/>
          </a:p>
        </p:txBody>
      </p:sp>
      <p:sp>
        <p:nvSpPr>
          <p:cNvPr id="3" name="Content Placeholder 2"/>
          <p:cNvSpPr>
            <a:spLocks noGrp="1"/>
          </p:cNvSpPr>
          <p:nvPr>
            <p:ph idx="1"/>
          </p:nvPr>
        </p:nvSpPr>
        <p:spPr>
          <a:xfrm>
            <a:off x="611560" y="1412776"/>
            <a:ext cx="7920880" cy="4608511"/>
          </a:xfrm>
        </p:spPr>
        <p:txBody>
          <a:bodyPr>
            <a:normAutofit fontScale="77500" lnSpcReduction="20000"/>
          </a:bodyPr>
          <a:lstStyle/>
          <a:p>
            <a:r>
              <a:rPr lang="en-US" dirty="0"/>
              <a:t>Industry </a:t>
            </a:r>
            <a:r>
              <a:rPr lang="en-US" dirty="0" smtClean="0"/>
              <a:t>- </a:t>
            </a:r>
            <a:r>
              <a:rPr lang="en-US" dirty="0" err="1" smtClean="0"/>
              <a:t>decarbonization</a:t>
            </a:r>
            <a:r>
              <a:rPr lang="en-US" dirty="0" smtClean="0"/>
              <a:t>:</a:t>
            </a:r>
          </a:p>
          <a:p>
            <a:pPr lvl="1"/>
            <a:r>
              <a:rPr lang="en-US" dirty="0" smtClean="0"/>
              <a:t>Feedstock</a:t>
            </a:r>
          </a:p>
          <a:p>
            <a:pPr lvl="2"/>
            <a:r>
              <a:rPr lang="en-US" dirty="0" smtClean="0">
                <a:sym typeface="Wingdings" panose="05000000000000000000" pitchFamily="2" charset="2"/>
              </a:rPr>
              <a:t>NG for some processes preferred input. Hard to replace (by something cleaner).</a:t>
            </a:r>
            <a:endParaRPr lang="en-US" dirty="0" smtClean="0"/>
          </a:p>
          <a:p>
            <a:pPr lvl="1"/>
            <a:r>
              <a:rPr lang="en-US" dirty="0" smtClean="0"/>
              <a:t>Process heat</a:t>
            </a:r>
          </a:p>
          <a:p>
            <a:pPr lvl="2"/>
            <a:r>
              <a:rPr lang="en-US" dirty="0" smtClean="0"/>
              <a:t>Heat pumps and electric furnaces need powered</a:t>
            </a:r>
          </a:p>
          <a:p>
            <a:pPr lvl="1"/>
            <a:r>
              <a:rPr lang="en-US" dirty="0" smtClean="0"/>
              <a:t>Inevitable emissions</a:t>
            </a:r>
          </a:p>
          <a:p>
            <a:pPr lvl="2"/>
            <a:r>
              <a:rPr lang="en-US" dirty="0" smtClean="0"/>
              <a:t>E.g., cement. Negative emissions elsewhere or CCS. CCS cheaper. (starting at 50-75 €/ton)</a:t>
            </a:r>
          </a:p>
          <a:p>
            <a:r>
              <a:rPr lang="en-US" dirty="0" smtClean="0"/>
              <a:t>Transport – </a:t>
            </a:r>
            <a:r>
              <a:rPr lang="en-US" dirty="0" err="1" smtClean="0"/>
              <a:t>decarbonization</a:t>
            </a:r>
            <a:endParaRPr lang="en-US" dirty="0" smtClean="0"/>
          </a:p>
          <a:p>
            <a:pPr lvl="1"/>
            <a:r>
              <a:rPr lang="en-US" dirty="0" smtClean="0"/>
              <a:t>Batteries are heavy </a:t>
            </a:r>
            <a:r>
              <a:rPr lang="en-US" dirty="0" smtClean="0"/>
              <a:t>/ low-energy </a:t>
            </a:r>
            <a:r>
              <a:rPr lang="en-US" dirty="0" smtClean="0"/>
              <a:t>content</a:t>
            </a:r>
          </a:p>
          <a:p>
            <a:pPr lvl="1"/>
            <a:r>
              <a:rPr lang="en-US" dirty="0" smtClean="0"/>
              <a:t>Biofuels GHG impact unclear, biomass availability</a:t>
            </a:r>
            <a:r>
              <a:rPr lang="en-US" dirty="0" smtClean="0"/>
              <a:t>?</a:t>
            </a:r>
          </a:p>
          <a:p>
            <a:pPr lvl="1"/>
            <a:r>
              <a:rPr lang="en-US" dirty="0" smtClean="0"/>
              <a:t>Hydrogen… see previous</a:t>
            </a:r>
            <a:endParaRPr lang="en-US" dirty="0" smtClean="0"/>
          </a:p>
        </p:txBody>
      </p:sp>
      <p:sp>
        <p:nvSpPr>
          <p:cNvPr id="4" name="Slide Number Placeholder 3"/>
          <p:cNvSpPr>
            <a:spLocks noGrp="1"/>
          </p:cNvSpPr>
          <p:nvPr>
            <p:ph type="sldNum" sz="quarter" idx="12"/>
          </p:nvPr>
        </p:nvSpPr>
        <p:spPr/>
        <p:txBody>
          <a:bodyPr/>
          <a:lstStyle/>
          <a:p>
            <a:r>
              <a:rPr lang="nb-NO" smtClean="0"/>
              <a:t>Slide </a:t>
            </a:r>
            <a:fld id="{FAEFB388-42AA-4DF2-851A-CCA4A06B24AA}" type="slidenum">
              <a:rPr lang="nb-NO" smtClean="0"/>
              <a:pPr/>
              <a:t>14</a:t>
            </a:fld>
            <a:endParaRPr lang="nb-NO" dirty="0"/>
          </a:p>
        </p:txBody>
      </p:sp>
      <p:sp>
        <p:nvSpPr>
          <p:cNvPr id="5" name="Rectangle 4"/>
          <p:cNvSpPr/>
          <p:nvPr/>
        </p:nvSpPr>
        <p:spPr>
          <a:xfrm>
            <a:off x="971600" y="6088271"/>
            <a:ext cx="1002967" cy="369332"/>
          </a:xfrm>
          <a:prstGeom prst="rect">
            <a:avLst/>
          </a:prstGeom>
        </p:spPr>
        <p:txBody>
          <a:bodyPr wrap="none">
            <a:spAutoFit/>
          </a:bodyPr>
          <a:lstStyle/>
          <a:p>
            <a:r>
              <a:rPr lang="en-US" dirty="0" smtClean="0"/>
              <a:t>IEA, DIW</a:t>
            </a:r>
            <a:endParaRPr lang="nb-NO" dirty="0"/>
          </a:p>
        </p:txBody>
      </p:sp>
      <p:sp>
        <p:nvSpPr>
          <p:cNvPr id="6" name="Footer Placeholder 5"/>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1476027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smtClean="0"/>
              <a:t>NG </a:t>
            </a:r>
            <a:r>
              <a:rPr lang="nb-NO" dirty="0" err="1" smtClean="0"/>
              <a:t>roles</a:t>
            </a:r>
            <a:endParaRPr lang="nb-NO" dirty="0"/>
          </a:p>
        </p:txBody>
      </p:sp>
      <p:sp>
        <p:nvSpPr>
          <p:cNvPr id="7" name="Subtitle 6"/>
          <p:cNvSpPr>
            <a:spLocks noGrp="1"/>
          </p:cNvSpPr>
          <p:nvPr>
            <p:ph type="subTitle" idx="1"/>
          </p:nvPr>
        </p:nvSpPr>
        <p:spPr/>
        <p:txBody>
          <a:bodyPr/>
          <a:lstStyle/>
          <a:p>
            <a:r>
              <a:rPr lang="nb-NO" dirty="0" smtClean="0"/>
              <a:t>Does NG have a role in low-carbon decentralized energy systems?</a:t>
            </a:r>
            <a:endParaRPr lang="nb-NO" dirty="0"/>
          </a:p>
        </p:txBody>
      </p:sp>
    </p:spTree>
    <p:extLst>
      <p:ext uri="{BB962C8B-B14F-4D97-AF65-F5344CB8AC3E}">
        <p14:creationId xmlns:p14="http://schemas.microsoft.com/office/powerpoint/2010/main" val="254011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b-NO" sz="3200" dirty="0" smtClean="0"/>
              <a:t>NG </a:t>
            </a:r>
            <a:r>
              <a:rPr lang="nb-NO" sz="3200" dirty="0" err="1" smtClean="0"/>
              <a:t>roles</a:t>
            </a:r>
            <a:r>
              <a:rPr lang="nb-NO" sz="3200" dirty="0" smtClean="0"/>
              <a:t> Europe – back </a:t>
            </a:r>
            <a:r>
              <a:rPr lang="nb-NO" sz="3200" dirty="0" err="1" smtClean="0"/>
              <a:t>of</a:t>
            </a:r>
            <a:r>
              <a:rPr lang="nb-NO" sz="3200" dirty="0" smtClean="0"/>
              <a:t> </a:t>
            </a:r>
            <a:r>
              <a:rPr lang="nb-NO" sz="3200" dirty="0" err="1" smtClean="0"/>
              <a:t>the</a:t>
            </a:r>
            <a:r>
              <a:rPr lang="nb-NO" sz="3200" dirty="0" smtClean="0"/>
              <a:t> </a:t>
            </a:r>
            <a:r>
              <a:rPr lang="nb-NO" sz="3200" dirty="0" err="1" smtClean="0"/>
              <a:t>envelope</a:t>
            </a:r>
            <a:endParaRPr lang="nb-NO"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6254593"/>
              </p:ext>
            </p:extLst>
          </p:nvPr>
        </p:nvGraphicFramePr>
        <p:xfrm>
          <a:off x="1079612" y="1340768"/>
          <a:ext cx="6984776" cy="4197742"/>
        </p:xfrm>
        <a:graphic>
          <a:graphicData uri="http://schemas.openxmlformats.org/drawingml/2006/table">
            <a:tbl>
              <a:tblPr firstRow="1" bandRow="1">
                <a:tableStyleId>{5C22544A-7EE6-4342-B048-85BDC9FD1C3A}</a:tableStyleId>
              </a:tblPr>
              <a:tblGrid>
                <a:gridCol w="2700300">
                  <a:extLst>
                    <a:ext uri="{9D8B030D-6E8A-4147-A177-3AD203B41FA5}">
                      <a16:colId xmlns:a16="http://schemas.microsoft.com/office/drawing/2014/main" val="302378305"/>
                    </a:ext>
                  </a:extLst>
                </a:gridCol>
                <a:gridCol w="2016224">
                  <a:extLst>
                    <a:ext uri="{9D8B030D-6E8A-4147-A177-3AD203B41FA5}">
                      <a16:colId xmlns:a16="http://schemas.microsoft.com/office/drawing/2014/main" val="1458713176"/>
                    </a:ext>
                  </a:extLst>
                </a:gridCol>
                <a:gridCol w="2268252">
                  <a:extLst>
                    <a:ext uri="{9D8B030D-6E8A-4147-A177-3AD203B41FA5}">
                      <a16:colId xmlns:a16="http://schemas.microsoft.com/office/drawing/2014/main" val="27523606"/>
                    </a:ext>
                  </a:extLst>
                </a:gridCol>
              </a:tblGrid>
              <a:tr h="846912">
                <a:tc>
                  <a:txBody>
                    <a:bodyPr/>
                    <a:lstStyle/>
                    <a:p>
                      <a:pPr algn="r"/>
                      <a:r>
                        <a:rPr lang="nb-NO" sz="2400" dirty="0" err="1" smtClean="0">
                          <a:solidFill>
                            <a:schemeClr val="tx1"/>
                          </a:solidFill>
                        </a:rPr>
                        <a:t>Horizon</a:t>
                      </a:r>
                      <a:endParaRPr lang="nb-NO" sz="2400" dirty="0" smtClean="0">
                        <a:solidFill>
                          <a:schemeClr val="tx1"/>
                        </a:solidFill>
                      </a:endParaRPr>
                    </a:p>
                    <a:p>
                      <a:r>
                        <a:rPr lang="nb-NO" sz="2400" dirty="0" smtClean="0">
                          <a:solidFill>
                            <a:schemeClr val="tx1"/>
                          </a:solidFill>
                        </a:rPr>
                        <a:t>Application</a:t>
                      </a:r>
                      <a:endParaRPr lang="nb-NO" sz="2400" dirty="0">
                        <a:solidFill>
                          <a:schemeClr val="tx1"/>
                        </a:solidFill>
                      </a:endParaRPr>
                    </a:p>
                  </a:txBody>
                  <a:tcPr>
                    <a:solidFill>
                      <a:schemeClr val="bg1">
                        <a:lumMod val="95000"/>
                      </a:schemeClr>
                    </a:solidFill>
                  </a:tcPr>
                </a:tc>
                <a:tc>
                  <a:txBody>
                    <a:bodyPr/>
                    <a:lstStyle/>
                    <a:p>
                      <a:pPr algn="ctr"/>
                      <a:r>
                        <a:rPr lang="nb-NO" sz="2400" dirty="0" smtClean="0">
                          <a:solidFill>
                            <a:schemeClr val="tx1"/>
                          </a:solidFill>
                        </a:rPr>
                        <a:t>2030</a:t>
                      </a:r>
                      <a:endParaRPr lang="nb-NO" sz="2400" dirty="0">
                        <a:solidFill>
                          <a:schemeClr val="tx1"/>
                        </a:solidFill>
                      </a:endParaRPr>
                    </a:p>
                  </a:txBody>
                  <a:tcPr>
                    <a:solidFill>
                      <a:schemeClr val="bg1">
                        <a:lumMod val="95000"/>
                      </a:schemeClr>
                    </a:solidFill>
                  </a:tcPr>
                </a:tc>
                <a:tc>
                  <a:txBody>
                    <a:bodyPr/>
                    <a:lstStyle/>
                    <a:p>
                      <a:pPr algn="ctr"/>
                      <a:r>
                        <a:rPr lang="nb-NO" sz="2400" dirty="0" smtClean="0">
                          <a:solidFill>
                            <a:schemeClr val="tx1"/>
                          </a:solidFill>
                        </a:rPr>
                        <a:t>2050</a:t>
                      </a:r>
                      <a:endParaRPr lang="nb-NO" sz="2400" dirty="0">
                        <a:solidFill>
                          <a:schemeClr val="tx1"/>
                        </a:solidFill>
                      </a:endParaRPr>
                    </a:p>
                  </a:txBody>
                  <a:tcPr>
                    <a:solidFill>
                      <a:schemeClr val="bg1">
                        <a:lumMod val="95000"/>
                      </a:schemeClr>
                    </a:solidFill>
                  </a:tcPr>
                </a:tc>
                <a:extLst>
                  <a:ext uri="{0D108BD9-81ED-4DB2-BD59-A6C34878D82A}">
                    <a16:rowId xmlns:a16="http://schemas.microsoft.com/office/drawing/2014/main" val="547400122"/>
                  </a:ext>
                </a:extLst>
              </a:tr>
              <a:tr h="478690">
                <a:tc>
                  <a:txBody>
                    <a:bodyPr/>
                    <a:lstStyle/>
                    <a:p>
                      <a:r>
                        <a:rPr lang="nb-NO" sz="2400" dirty="0" smtClean="0"/>
                        <a:t>Base-</a:t>
                      </a:r>
                      <a:r>
                        <a:rPr lang="nb-NO" sz="2400" dirty="0" err="1" smtClean="0"/>
                        <a:t>load</a:t>
                      </a:r>
                      <a:r>
                        <a:rPr lang="nb-NO" sz="2400" dirty="0" smtClean="0"/>
                        <a:t> </a:t>
                      </a:r>
                      <a:r>
                        <a:rPr lang="nb-NO" sz="2400" dirty="0" err="1" smtClean="0"/>
                        <a:t>power</a:t>
                      </a:r>
                      <a:endParaRPr lang="nb-NO" sz="2400" dirty="0"/>
                    </a:p>
                  </a:txBody>
                  <a:tcPr/>
                </a:tc>
                <a:tc>
                  <a:txBody>
                    <a:bodyPr/>
                    <a:lstStyle/>
                    <a:p>
                      <a:pPr algn="ctr"/>
                      <a:r>
                        <a:rPr lang="nb-NO" sz="2400" dirty="0" err="1" smtClean="0"/>
                        <a:t>Yes</a:t>
                      </a:r>
                      <a:endParaRPr lang="nb-NO" sz="2400" dirty="0"/>
                    </a:p>
                  </a:txBody>
                  <a:tcPr/>
                </a:tc>
                <a:tc>
                  <a:txBody>
                    <a:bodyPr/>
                    <a:lstStyle/>
                    <a:p>
                      <a:pPr algn="ctr"/>
                      <a:r>
                        <a:rPr lang="nb-NO" sz="2400" dirty="0" err="1" smtClean="0"/>
                        <a:t>Unlikely</a:t>
                      </a:r>
                      <a:endParaRPr lang="nb-NO" sz="2400" dirty="0" smtClean="0"/>
                    </a:p>
                  </a:txBody>
                  <a:tcPr/>
                </a:tc>
                <a:extLst>
                  <a:ext uri="{0D108BD9-81ED-4DB2-BD59-A6C34878D82A}">
                    <a16:rowId xmlns:a16="http://schemas.microsoft.com/office/drawing/2014/main" val="587101522"/>
                  </a:ext>
                </a:extLst>
              </a:tr>
              <a:tr h="478690">
                <a:tc>
                  <a:txBody>
                    <a:bodyPr/>
                    <a:lstStyle/>
                    <a:p>
                      <a:r>
                        <a:rPr lang="nb-NO" sz="2400" dirty="0" err="1" smtClean="0"/>
                        <a:t>Flexi</a:t>
                      </a:r>
                      <a:r>
                        <a:rPr lang="nb-NO" sz="2400" dirty="0" smtClean="0"/>
                        <a:t> </a:t>
                      </a:r>
                      <a:r>
                        <a:rPr lang="nb-NO" sz="2400" dirty="0" err="1" smtClean="0"/>
                        <a:t>power</a:t>
                      </a:r>
                      <a:endParaRPr lang="nb-NO" sz="2400" dirty="0"/>
                    </a:p>
                  </a:txBody>
                  <a:tcPr/>
                </a:tc>
                <a:tc>
                  <a:txBody>
                    <a:bodyPr/>
                    <a:lstStyle/>
                    <a:p>
                      <a:pPr algn="ctr"/>
                      <a:r>
                        <a:rPr lang="nb-NO" sz="2400" dirty="0" err="1" smtClean="0"/>
                        <a:t>Yes</a:t>
                      </a:r>
                      <a:endParaRPr lang="nb-NO" sz="2400" dirty="0"/>
                    </a:p>
                  </a:txBody>
                  <a:tcPr/>
                </a:tc>
                <a:tc>
                  <a:txBody>
                    <a:bodyPr/>
                    <a:lstStyle/>
                    <a:p>
                      <a:pPr algn="ctr"/>
                      <a:r>
                        <a:rPr lang="nb-NO" sz="2400" dirty="0" smtClean="0"/>
                        <a:t>Probably</a:t>
                      </a:r>
                      <a:endParaRPr lang="nb-NO" sz="2400" dirty="0"/>
                    </a:p>
                  </a:txBody>
                  <a:tcPr/>
                </a:tc>
                <a:extLst>
                  <a:ext uri="{0D108BD9-81ED-4DB2-BD59-A6C34878D82A}">
                    <a16:rowId xmlns:a16="http://schemas.microsoft.com/office/drawing/2014/main" val="2902746750"/>
                  </a:ext>
                </a:extLst>
              </a:tr>
              <a:tr h="478690">
                <a:tc>
                  <a:txBody>
                    <a:bodyPr/>
                    <a:lstStyle/>
                    <a:p>
                      <a:r>
                        <a:rPr lang="nb-NO" sz="2400" dirty="0" smtClean="0"/>
                        <a:t>IND - </a:t>
                      </a:r>
                      <a:r>
                        <a:rPr lang="nb-NO" sz="2400" dirty="0" err="1" smtClean="0"/>
                        <a:t>Feed</a:t>
                      </a:r>
                      <a:r>
                        <a:rPr lang="nb-NO" sz="2400" dirty="0" smtClean="0"/>
                        <a:t> </a:t>
                      </a:r>
                      <a:r>
                        <a:rPr lang="nb-NO" sz="2400" dirty="0" err="1" smtClean="0"/>
                        <a:t>stock</a:t>
                      </a:r>
                      <a:endParaRPr lang="nb-NO" sz="2400" dirty="0"/>
                    </a:p>
                  </a:txBody>
                  <a:tcPr/>
                </a:tc>
                <a:tc>
                  <a:txBody>
                    <a:bodyPr/>
                    <a:lstStyle/>
                    <a:p>
                      <a:pPr algn="ctr"/>
                      <a:r>
                        <a:rPr lang="nb-NO" sz="2400" dirty="0" err="1" smtClean="0"/>
                        <a:t>Yes</a:t>
                      </a:r>
                      <a:endParaRPr lang="nb-NO" sz="2400" dirty="0"/>
                    </a:p>
                  </a:txBody>
                  <a:tcPr/>
                </a:tc>
                <a:tc>
                  <a:txBody>
                    <a:bodyPr/>
                    <a:lstStyle/>
                    <a:p>
                      <a:pPr algn="ctr"/>
                      <a:r>
                        <a:rPr lang="nb-NO" sz="2400" dirty="0" smtClean="0"/>
                        <a:t>Probably</a:t>
                      </a:r>
                      <a:endParaRPr lang="nb-NO" sz="2400" dirty="0"/>
                    </a:p>
                  </a:txBody>
                  <a:tcPr/>
                </a:tc>
                <a:extLst>
                  <a:ext uri="{0D108BD9-81ED-4DB2-BD59-A6C34878D82A}">
                    <a16:rowId xmlns:a16="http://schemas.microsoft.com/office/drawing/2014/main" val="3270407001"/>
                  </a:ext>
                </a:extLst>
              </a:tr>
              <a:tr h="478690">
                <a:tc>
                  <a:txBody>
                    <a:bodyPr/>
                    <a:lstStyle/>
                    <a:p>
                      <a:r>
                        <a:rPr lang="nb-NO" sz="2400" dirty="0" smtClean="0"/>
                        <a:t>IND - </a:t>
                      </a:r>
                      <a:r>
                        <a:rPr lang="nb-NO" sz="2400" dirty="0" err="1" smtClean="0"/>
                        <a:t>Process</a:t>
                      </a:r>
                      <a:r>
                        <a:rPr lang="nb-NO" sz="2400" dirty="0" smtClean="0"/>
                        <a:t> heat</a:t>
                      </a:r>
                      <a:endParaRPr lang="nb-NO" sz="2400" dirty="0"/>
                    </a:p>
                  </a:txBody>
                  <a:tcPr/>
                </a:tc>
                <a:tc>
                  <a:txBody>
                    <a:bodyPr/>
                    <a:lstStyle/>
                    <a:p>
                      <a:pPr algn="ctr"/>
                      <a:r>
                        <a:rPr lang="nb-NO" sz="2400" dirty="0" err="1" smtClean="0"/>
                        <a:t>Yes</a:t>
                      </a:r>
                      <a:endParaRPr lang="nb-NO" sz="2400" dirty="0"/>
                    </a:p>
                  </a:txBody>
                  <a:tcPr/>
                </a:tc>
                <a:tc>
                  <a:txBody>
                    <a:bodyPr/>
                    <a:lstStyle/>
                    <a:p>
                      <a:pPr algn="ctr"/>
                      <a:r>
                        <a:rPr lang="nb-NO" sz="2400" dirty="0" err="1" smtClean="0"/>
                        <a:t>Probably</a:t>
                      </a:r>
                      <a:endParaRPr lang="nb-NO" sz="2400" dirty="0"/>
                    </a:p>
                  </a:txBody>
                  <a:tcPr/>
                </a:tc>
                <a:extLst>
                  <a:ext uri="{0D108BD9-81ED-4DB2-BD59-A6C34878D82A}">
                    <a16:rowId xmlns:a16="http://schemas.microsoft.com/office/drawing/2014/main" val="3744467437"/>
                  </a:ext>
                </a:extLst>
              </a:tr>
              <a:tr h="478690">
                <a:tc>
                  <a:txBody>
                    <a:bodyPr/>
                    <a:lstStyle/>
                    <a:p>
                      <a:r>
                        <a:rPr lang="nb-NO" sz="2400" dirty="0" err="1" smtClean="0"/>
                        <a:t>Building</a:t>
                      </a:r>
                      <a:r>
                        <a:rPr lang="nb-NO" sz="2400" dirty="0" smtClean="0"/>
                        <a:t> </a:t>
                      </a:r>
                      <a:r>
                        <a:rPr lang="nb-NO" sz="2400" dirty="0" err="1" smtClean="0"/>
                        <a:t>heating</a:t>
                      </a:r>
                      <a:endParaRPr lang="nb-NO" sz="2400" dirty="0"/>
                    </a:p>
                  </a:txBody>
                  <a:tcPr/>
                </a:tc>
                <a:tc>
                  <a:txBody>
                    <a:bodyPr/>
                    <a:lstStyle/>
                    <a:p>
                      <a:pPr algn="ctr"/>
                      <a:r>
                        <a:rPr lang="nb-NO" sz="2400" dirty="0" smtClean="0"/>
                        <a:t>Yes</a:t>
                      </a:r>
                      <a:endParaRPr lang="nb-NO" sz="2400" dirty="0"/>
                    </a:p>
                  </a:txBody>
                  <a:tcPr/>
                </a:tc>
                <a:tc>
                  <a:txBody>
                    <a:bodyPr/>
                    <a:lstStyle/>
                    <a:p>
                      <a:pPr algn="ctr"/>
                      <a:r>
                        <a:rPr lang="nb-NO" sz="2400" dirty="0" smtClean="0"/>
                        <a:t>Maybe</a:t>
                      </a:r>
                      <a:endParaRPr lang="nb-NO" sz="2400" dirty="0"/>
                    </a:p>
                  </a:txBody>
                  <a:tcPr/>
                </a:tc>
                <a:extLst>
                  <a:ext uri="{0D108BD9-81ED-4DB2-BD59-A6C34878D82A}">
                    <a16:rowId xmlns:a16="http://schemas.microsoft.com/office/drawing/2014/main" val="2041481403"/>
                  </a:ext>
                </a:extLst>
              </a:tr>
              <a:tr h="478690">
                <a:tc>
                  <a:txBody>
                    <a:bodyPr/>
                    <a:lstStyle/>
                    <a:p>
                      <a:r>
                        <a:rPr lang="nb-NO" sz="2400" dirty="0" smtClean="0"/>
                        <a:t>Transport</a:t>
                      </a:r>
                      <a:endParaRPr lang="nb-NO" sz="2400" dirty="0"/>
                    </a:p>
                  </a:txBody>
                  <a:tcPr/>
                </a:tc>
                <a:tc>
                  <a:txBody>
                    <a:bodyPr/>
                    <a:lstStyle/>
                    <a:p>
                      <a:pPr algn="ctr"/>
                      <a:r>
                        <a:rPr lang="nb-NO" sz="2400" dirty="0" smtClean="0"/>
                        <a:t>Segments</a:t>
                      </a:r>
                      <a:endParaRPr lang="nb-NO" sz="2400" dirty="0"/>
                    </a:p>
                  </a:txBody>
                  <a:tcPr/>
                </a:tc>
                <a:tc>
                  <a:txBody>
                    <a:bodyPr/>
                    <a:lstStyle/>
                    <a:p>
                      <a:pPr algn="ctr"/>
                      <a:r>
                        <a:rPr lang="nb-NO" sz="2400" dirty="0" smtClean="0"/>
                        <a:t>Possibly</a:t>
                      </a:r>
                      <a:endParaRPr lang="nb-NO" sz="2400" dirty="0"/>
                    </a:p>
                  </a:txBody>
                  <a:tcPr/>
                </a:tc>
                <a:extLst>
                  <a:ext uri="{0D108BD9-81ED-4DB2-BD59-A6C34878D82A}">
                    <a16:rowId xmlns:a16="http://schemas.microsoft.com/office/drawing/2014/main" val="3815471396"/>
                  </a:ext>
                </a:extLst>
              </a:tr>
              <a:tr h="478690">
                <a:tc>
                  <a:txBody>
                    <a:bodyPr/>
                    <a:lstStyle/>
                    <a:p>
                      <a:r>
                        <a:rPr lang="nb-NO" sz="2400" dirty="0" smtClean="0"/>
                        <a:t>Hydrogen </a:t>
                      </a:r>
                      <a:r>
                        <a:rPr lang="nb-NO" sz="2400" dirty="0" err="1" smtClean="0"/>
                        <a:t>feedstock</a:t>
                      </a:r>
                      <a:endParaRPr lang="nb-NO" sz="2400" dirty="0"/>
                    </a:p>
                  </a:txBody>
                  <a:tcPr/>
                </a:tc>
                <a:tc>
                  <a:txBody>
                    <a:bodyPr/>
                    <a:lstStyle/>
                    <a:p>
                      <a:pPr algn="ctr"/>
                      <a:r>
                        <a:rPr lang="nb-NO" sz="2400" dirty="0" smtClean="0"/>
                        <a:t>Yes</a:t>
                      </a:r>
                      <a:endParaRPr lang="nb-NO" sz="2400" dirty="0"/>
                    </a:p>
                  </a:txBody>
                  <a:tcPr/>
                </a:tc>
                <a:tc>
                  <a:txBody>
                    <a:bodyPr/>
                    <a:lstStyle/>
                    <a:p>
                      <a:pPr algn="ctr"/>
                      <a:r>
                        <a:rPr lang="nb-NO" sz="2400" dirty="0" smtClean="0"/>
                        <a:t>Probably</a:t>
                      </a:r>
                      <a:endParaRPr lang="nb-NO" sz="2400" dirty="0"/>
                    </a:p>
                  </a:txBody>
                  <a:tcPr/>
                </a:tc>
                <a:extLst>
                  <a:ext uri="{0D108BD9-81ED-4DB2-BD59-A6C34878D82A}">
                    <a16:rowId xmlns:a16="http://schemas.microsoft.com/office/drawing/2014/main" val="76905978"/>
                  </a:ext>
                </a:extLst>
              </a:tr>
            </a:tbl>
          </a:graphicData>
        </a:graphic>
      </p:graphicFrame>
      <p:sp>
        <p:nvSpPr>
          <p:cNvPr id="4" name="Slide Number Placeholder 3"/>
          <p:cNvSpPr>
            <a:spLocks noGrp="1"/>
          </p:cNvSpPr>
          <p:nvPr>
            <p:ph type="sldNum" sz="quarter" idx="12"/>
          </p:nvPr>
        </p:nvSpPr>
        <p:spPr/>
        <p:txBody>
          <a:bodyPr/>
          <a:lstStyle/>
          <a:p>
            <a:fld id="{FAEFB388-42AA-4DF2-851A-CCA4A06B24AA}" type="slidenum">
              <a:rPr lang="nb-NO" smtClean="0"/>
              <a:t>16</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3739886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err="1" smtClean="0"/>
              <a:t>Boundary</a:t>
            </a:r>
            <a:r>
              <a:rPr lang="nb-NO" dirty="0" smtClean="0"/>
              <a:t> </a:t>
            </a:r>
            <a:r>
              <a:rPr lang="nb-NO" dirty="0" err="1" smtClean="0"/>
              <a:t>conditions</a:t>
            </a:r>
            <a:endParaRPr lang="nb-NO" dirty="0"/>
          </a:p>
        </p:txBody>
      </p:sp>
      <p:sp>
        <p:nvSpPr>
          <p:cNvPr id="7" name="Subtitle 6"/>
          <p:cNvSpPr>
            <a:spLocks noGrp="1"/>
          </p:cNvSpPr>
          <p:nvPr>
            <p:ph type="subTitle" idx="1"/>
          </p:nvPr>
        </p:nvSpPr>
        <p:spPr/>
        <p:txBody>
          <a:bodyPr/>
          <a:lstStyle/>
          <a:p>
            <a:r>
              <a:rPr lang="nb-NO" dirty="0" err="1" smtClean="0"/>
              <a:t>What</a:t>
            </a:r>
            <a:r>
              <a:rPr lang="nb-NO" dirty="0" smtClean="0"/>
              <a:t> is </a:t>
            </a:r>
            <a:r>
              <a:rPr lang="nb-NO" dirty="0" err="1" smtClean="0"/>
              <a:t>needed</a:t>
            </a:r>
            <a:r>
              <a:rPr lang="nb-NO" dirty="0" smtClean="0"/>
              <a:t> to </a:t>
            </a:r>
            <a:r>
              <a:rPr lang="nb-NO" dirty="0" err="1" smtClean="0"/>
              <a:t>facilitate</a:t>
            </a:r>
            <a:r>
              <a:rPr lang="nb-NO" dirty="0" smtClean="0"/>
              <a:t> </a:t>
            </a:r>
            <a:r>
              <a:rPr lang="nb-NO" dirty="0" err="1" smtClean="0"/>
              <a:t>roles</a:t>
            </a:r>
            <a:r>
              <a:rPr lang="nb-NO" dirty="0" smtClean="0"/>
              <a:t> in </a:t>
            </a:r>
            <a:r>
              <a:rPr lang="nb-NO" dirty="0" err="1" smtClean="0"/>
              <a:t>the</a:t>
            </a:r>
            <a:r>
              <a:rPr lang="nb-NO" dirty="0" smtClean="0"/>
              <a:t> energy system?</a:t>
            </a:r>
            <a:endParaRPr lang="nb-NO" dirty="0"/>
          </a:p>
        </p:txBody>
      </p:sp>
    </p:spTree>
    <p:extLst>
      <p:ext uri="{BB962C8B-B14F-4D97-AF65-F5344CB8AC3E}">
        <p14:creationId xmlns:p14="http://schemas.microsoft.com/office/powerpoint/2010/main" val="1688689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a:t>Boundary conditions for NG role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1351719"/>
              </p:ext>
            </p:extLst>
          </p:nvPr>
        </p:nvGraphicFramePr>
        <p:xfrm>
          <a:off x="1115616" y="1212167"/>
          <a:ext cx="7200800" cy="39444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02378305"/>
                    </a:ext>
                  </a:extLst>
                </a:gridCol>
                <a:gridCol w="5328592">
                  <a:extLst>
                    <a:ext uri="{9D8B030D-6E8A-4147-A177-3AD203B41FA5}">
                      <a16:colId xmlns:a16="http://schemas.microsoft.com/office/drawing/2014/main" val="27523606"/>
                    </a:ext>
                  </a:extLst>
                </a:gridCol>
              </a:tblGrid>
              <a:tr h="443002">
                <a:tc>
                  <a:txBody>
                    <a:bodyPr/>
                    <a:lstStyle/>
                    <a:p>
                      <a:r>
                        <a:rPr lang="nb-NO" sz="2400" dirty="0" smtClean="0">
                          <a:solidFill>
                            <a:schemeClr val="tx1"/>
                          </a:solidFill>
                        </a:rPr>
                        <a:t>Application</a:t>
                      </a:r>
                      <a:endParaRPr lang="nb-NO" sz="2400" dirty="0">
                        <a:solidFill>
                          <a:schemeClr val="tx1"/>
                        </a:solidFill>
                      </a:endParaRPr>
                    </a:p>
                  </a:txBody>
                  <a:tcPr>
                    <a:solidFill>
                      <a:schemeClr val="bg1">
                        <a:lumMod val="95000"/>
                      </a:schemeClr>
                    </a:solidFill>
                  </a:tcPr>
                </a:tc>
                <a:tc>
                  <a:txBody>
                    <a:bodyPr/>
                    <a:lstStyle/>
                    <a:p>
                      <a:pPr algn="ctr"/>
                      <a:r>
                        <a:rPr lang="nb-NO" sz="2400" dirty="0" smtClean="0">
                          <a:solidFill>
                            <a:schemeClr val="tx1"/>
                          </a:solidFill>
                        </a:rPr>
                        <a:t>Horizon: 2050</a:t>
                      </a:r>
                      <a:endParaRPr lang="nb-NO" sz="2400" dirty="0">
                        <a:solidFill>
                          <a:schemeClr val="tx1"/>
                        </a:solidFill>
                      </a:endParaRPr>
                    </a:p>
                  </a:txBody>
                  <a:tcPr>
                    <a:solidFill>
                      <a:schemeClr val="bg1">
                        <a:lumMod val="95000"/>
                      </a:schemeClr>
                    </a:solidFill>
                  </a:tcPr>
                </a:tc>
                <a:extLst>
                  <a:ext uri="{0D108BD9-81ED-4DB2-BD59-A6C34878D82A}">
                    <a16:rowId xmlns:a16="http://schemas.microsoft.com/office/drawing/2014/main" val="547400122"/>
                  </a:ext>
                </a:extLst>
              </a:tr>
              <a:tr h="478690">
                <a:tc>
                  <a:txBody>
                    <a:bodyPr/>
                    <a:lstStyle/>
                    <a:p>
                      <a:r>
                        <a:rPr lang="nb-NO" sz="2000" dirty="0" smtClean="0"/>
                        <a:t>Base-</a:t>
                      </a:r>
                      <a:r>
                        <a:rPr lang="nb-NO" sz="2000" dirty="0" err="1" smtClean="0"/>
                        <a:t>load</a:t>
                      </a:r>
                      <a:r>
                        <a:rPr lang="nb-NO" sz="2000" dirty="0" smtClean="0"/>
                        <a:t> </a:t>
                      </a:r>
                      <a:r>
                        <a:rPr lang="nb-NO" sz="2000" dirty="0" err="1" smtClean="0"/>
                        <a:t>power</a:t>
                      </a:r>
                      <a:endParaRPr lang="nb-NO" sz="2000" dirty="0"/>
                    </a:p>
                  </a:txBody>
                  <a:tcPr/>
                </a:tc>
                <a:tc>
                  <a:txBody>
                    <a:bodyPr/>
                    <a:lstStyle/>
                    <a:p>
                      <a:pPr marL="342900" indent="-342900">
                        <a:buFont typeface="Wingdings" panose="05000000000000000000" pitchFamily="2" charset="2"/>
                        <a:buChar char="§"/>
                      </a:pPr>
                      <a:r>
                        <a:rPr lang="nb-NO" dirty="0" smtClean="0"/>
                        <a:t>CCS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b-NO" dirty="0" smtClean="0"/>
                        <a:t>Negative emissions </a:t>
                      </a:r>
                      <a:r>
                        <a:rPr lang="nb-NO" dirty="0" smtClean="0"/>
                        <a:t>elsewhere (NETs); </a:t>
                      </a:r>
                      <a:r>
                        <a:rPr lang="nb-NO" dirty="0" smtClean="0"/>
                        <a:t>eg, BECCS</a:t>
                      </a:r>
                    </a:p>
                  </a:txBody>
                  <a:tcPr/>
                </a:tc>
                <a:extLst>
                  <a:ext uri="{0D108BD9-81ED-4DB2-BD59-A6C34878D82A}">
                    <a16:rowId xmlns:a16="http://schemas.microsoft.com/office/drawing/2014/main" val="587101522"/>
                  </a:ext>
                </a:extLst>
              </a:tr>
              <a:tr h="478690">
                <a:tc>
                  <a:txBody>
                    <a:bodyPr/>
                    <a:lstStyle/>
                    <a:p>
                      <a:r>
                        <a:rPr lang="nb-NO" sz="2000" dirty="0" err="1" smtClean="0"/>
                        <a:t>Flexi</a:t>
                      </a:r>
                      <a:r>
                        <a:rPr lang="nb-NO" sz="2000" dirty="0" smtClean="0"/>
                        <a:t> </a:t>
                      </a:r>
                      <a:r>
                        <a:rPr lang="nb-NO" sz="2000" dirty="0" err="1" smtClean="0"/>
                        <a:t>power</a:t>
                      </a:r>
                      <a:endParaRPr lang="nb-NO" sz="2000" dirty="0"/>
                    </a:p>
                  </a:txBody>
                  <a:tcPr/>
                </a:tc>
                <a:tc>
                  <a:txBody>
                    <a:bodyPr/>
                    <a:lstStyle/>
                    <a:p>
                      <a:pPr marL="285750" indent="-285750">
                        <a:buFont typeface="Wingdings" panose="05000000000000000000" pitchFamily="2" charset="2"/>
                        <a:buChar char="§"/>
                      </a:pPr>
                      <a:r>
                        <a:rPr lang="nb-NO" dirty="0" smtClean="0"/>
                        <a:t>No electricity storage break-throughs</a:t>
                      </a:r>
                    </a:p>
                    <a:p>
                      <a:pPr marL="285750" indent="-285750">
                        <a:buFont typeface="Wingdings" panose="05000000000000000000" pitchFamily="2" charset="2"/>
                        <a:buChar char="§"/>
                      </a:pPr>
                      <a:r>
                        <a:rPr lang="nb-NO" dirty="0" smtClean="0"/>
                        <a:t>Remuneration of flexibility</a:t>
                      </a:r>
                      <a:r>
                        <a:rPr lang="nb-NO" baseline="0" dirty="0" smtClean="0"/>
                        <a:t> value</a:t>
                      </a:r>
                    </a:p>
                    <a:p>
                      <a:pPr marL="285750" indent="-285750">
                        <a:buFont typeface="Wingdings" panose="05000000000000000000" pitchFamily="2" charset="2"/>
                        <a:buChar char="§"/>
                      </a:pPr>
                      <a:r>
                        <a:rPr lang="nb-NO" dirty="0" smtClean="0"/>
                        <a:t>CCS </a:t>
                      </a:r>
                      <a:r>
                        <a:rPr lang="nb-NO" dirty="0" smtClean="0"/>
                        <a:t>(?) / NETs elsewhere</a:t>
                      </a:r>
                      <a:endParaRPr lang="en-US" dirty="0"/>
                    </a:p>
                  </a:txBody>
                  <a:tcPr/>
                </a:tc>
                <a:extLst>
                  <a:ext uri="{0D108BD9-81ED-4DB2-BD59-A6C34878D82A}">
                    <a16:rowId xmlns:a16="http://schemas.microsoft.com/office/drawing/2014/main" val="2902746750"/>
                  </a:ext>
                </a:extLst>
              </a:tr>
              <a:tr h="478690">
                <a:tc>
                  <a:txBody>
                    <a:bodyPr/>
                    <a:lstStyle/>
                    <a:p>
                      <a:r>
                        <a:rPr lang="nb-NO" sz="2000" dirty="0" err="1" smtClean="0"/>
                        <a:t>Building</a:t>
                      </a:r>
                      <a:r>
                        <a:rPr lang="nb-NO" sz="2000" dirty="0" smtClean="0"/>
                        <a:t> </a:t>
                      </a:r>
                      <a:r>
                        <a:rPr lang="nb-NO" sz="2000" dirty="0" err="1" smtClean="0"/>
                        <a:t>heating</a:t>
                      </a:r>
                      <a:endParaRPr lang="nb-NO" sz="2000" dirty="0"/>
                    </a:p>
                  </a:txBody>
                  <a:tcPr/>
                </a:tc>
                <a:tc>
                  <a:txBody>
                    <a:bodyPr/>
                    <a:lstStyle/>
                    <a:p>
                      <a:pPr marL="285750" indent="-285750">
                        <a:buFont typeface="Wingdings" panose="05000000000000000000" pitchFamily="2" charset="2"/>
                        <a:buChar char="§"/>
                      </a:pPr>
                      <a:r>
                        <a:rPr lang="nb-NO" dirty="0" smtClean="0"/>
                        <a:t>NETs elsewhere </a:t>
                      </a:r>
                      <a:r>
                        <a:rPr lang="nb-NO" dirty="0" smtClean="0"/>
                        <a:t>(Electrification more likely)</a:t>
                      </a:r>
                    </a:p>
                  </a:txBody>
                  <a:tcPr/>
                </a:tc>
                <a:extLst>
                  <a:ext uri="{0D108BD9-81ED-4DB2-BD59-A6C34878D82A}">
                    <a16:rowId xmlns:a16="http://schemas.microsoft.com/office/drawing/2014/main" val="2041481403"/>
                  </a:ext>
                </a:extLst>
              </a:tr>
              <a:tr h="478690">
                <a:tc>
                  <a:txBody>
                    <a:bodyPr/>
                    <a:lstStyle/>
                    <a:p>
                      <a:r>
                        <a:rPr lang="nb-NO" sz="2000" dirty="0" smtClean="0"/>
                        <a:t>Transport</a:t>
                      </a:r>
                      <a:endParaRPr lang="nb-NO" sz="20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b-NO" dirty="0" smtClean="0"/>
                        <a:t>Negative emissions elsewhere</a:t>
                      </a:r>
                    </a:p>
                  </a:txBody>
                  <a:tcPr/>
                </a:tc>
                <a:extLst>
                  <a:ext uri="{0D108BD9-81ED-4DB2-BD59-A6C34878D82A}">
                    <a16:rowId xmlns:a16="http://schemas.microsoft.com/office/drawing/2014/main" val="3815471396"/>
                  </a:ext>
                </a:extLst>
              </a:tr>
              <a:tr h="478690">
                <a:tc>
                  <a:txBody>
                    <a:bodyPr/>
                    <a:lstStyle/>
                    <a:p>
                      <a:r>
                        <a:rPr lang="nb-NO" sz="2000" dirty="0" smtClean="0"/>
                        <a:t>CH4+CCS=H2</a:t>
                      </a:r>
                      <a:endParaRPr lang="nb-NO" sz="2000" dirty="0"/>
                    </a:p>
                  </a:txBody>
                  <a:tcPr/>
                </a:tc>
                <a:tc>
                  <a:txBody>
                    <a:bodyPr/>
                    <a:lstStyle/>
                    <a:p>
                      <a:pPr marL="285750" indent="-285750">
                        <a:buFont typeface="Wingdings" panose="05000000000000000000" pitchFamily="2" charset="2"/>
                        <a:buChar char="§"/>
                      </a:pPr>
                      <a:r>
                        <a:rPr lang="nb-NO" dirty="0" smtClean="0"/>
                        <a:t>acceptance</a:t>
                      </a:r>
                    </a:p>
                    <a:p>
                      <a:pPr marL="285750" indent="-285750">
                        <a:buFont typeface="Wingdings" panose="05000000000000000000" pitchFamily="2" charset="2"/>
                        <a:buChar char="§"/>
                      </a:pPr>
                      <a:r>
                        <a:rPr lang="nb-NO" baseline="0" dirty="0" smtClean="0"/>
                        <a:t>a market and infrastructure</a:t>
                      </a:r>
                    </a:p>
                    <a:p>
                      <a:pPr marL="285750" indent="-285750">
                        <a:buFont typeface="Wingdings" panose="05000000000000000000" pitchFamily="2" charset="2"/>
                        <a:buChar char="§"/>
                      </a:pPr>
                      <a:r>
                        <a:rPr lang="nb-NO" dirty="0" smtClean="0"/>
                        <a:t>CCS</a:t>
                      </a:r>
                      <a:endParaRPr lang="en-US" dirty="0"/>
                    </a:p>
                  </a:txBody>
                  <a:tcPr/>
                </a:tc>
                <a:extLst>
                  <a:ext uri="{0D108BD9-81ED-4DB2-BD59-A6C34878D82A}">
                    <a16:rowId xmlns:a16="http://schemas.microsoft.com/office/drawing/2014/main" val="76905978"/>
                  </a:ext>
                </a:extLst>
              </a:tr>
            </a:tbl>
          </a:graphicData>
        </a:graphic>
      </p:graphicFrame>
      <p:sp>
        <p:nvSpPr>
          <p:cNvPr id="4" name="Slide Number Placeholder 3"/>
          <p:cNvSpPr>
            <a:spLocks noGrp="1"/>
          </p:cNvSpPr>
          <p:nvPr>
            <p:ph type="sldNum" sz="quarter" idx="12"/>
          </p:nvPr>
        </p:nvSpPr>
        <p:spPr/>
        <p:txBody>
          <a:bodyPr/>
          <a:lstStyle/>
          <a:p>
            <a:fld id="{FAEFB388-42AA-4DF2-851A-CCA4A06B24AA}" type="slidenum">
              <a:rPr lang="nb-NO" smtClean="0"/>
              <a:t>18</a:t>
            </a:fld>
            <a:endParaRPr lang="nb-NO"/>
          </a:p>
        </p:txBody>
      </p:sp>
      <p:sp>
        <p:nvSpPr>
          <p:cNvPr id="2" name="Rectangle 1"/>
          <p:cNvSpPr/>
          <p:nvPr/>
        </p:nvSpPr>
        <p:spPr>
          <a:xfrm>
            <a:off x="1351341" y="5241394"/>
            <a:ext cx="6389011" cy="1015663"/>
          </a:xfrm>
          <a:prstGeom prst="rect">
            <a:avLst/>
          </a:prstGeom>
        </p:spPr>
        <p:txBody>
          <a:bodyPr wrap="square">
            <a:spAutoFit/>
          </a:bodyPr>
          <a:lstStyle/>
          <a:p>
            <a:r>
              <a:rPr lang="nb-NO" sz="2000" i="1" dirty="0" smtClean="0"/>
              <a:t>+ level-playing field for technologies considering all external effects </a:t>
            </a:r>
            <a:r>
              <a:rPr lang="nb-NO" sz="2000" i="1" dirty="0" smtClean="0"/>
              <a:t>including adequate market designs and </a:t>
            </a:r>
            <a:br>
              <a:rPr lang="nb-NO" sz="2000" i="1" dirty="0" smtClean="0"/>
            </a:br>
            <a:r>
              <a:rPr lang="nb-NO" sz="2000" i="1" dirty="0" smtClean="0"/>
              <a:t>timely </a:t>
            </a:r>
            <a:r>
              <a:rPr lang="nb-NO" sz="2000" i="1" dirty="0"/>
              <a:t>and reliable policy </a:t>
            </a:r>
            <a:r>
              <a:rPr lang="nb-NO" sz="2000" i="1" dirty="0" smtClean="0"/>
              <a:t>environment</a:t>
            </a:r>
            <a:endParaRPr lang="nb-NO" sz="2000" i="1" dirty="0"/>
          </a:p>
        </p:txBody>
      </p:sp>
      <p:sp>
        <p:nvSpPr>
          <p:cNvPr id="5" name="Footer Placeholder 4"/>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3262213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19</a:t>
            </a:fld>
            <a:endParaRPr lang="nb-NO"/>
          </a:p>
        </p:txBody>
      </p:sp>
      <p:sp>
        <p:nvSpPr>
          <p:cNvPr id="2" name="Title 1"/>
          <p:cNvSpPr>
            <a:spLocks noGrp="1"/>
          </p:cNvSpPr>
          <p:nvPr>
            <p:ph type="ctrTitle" idx="4294967295"/>
          </p:nvPr>
        </p:nvSpPr>
        <p:spPr>
          <a:xfrm>
            <a:off x="725624" y="2060848"/>
            <a:ext cx="7772400" cy="1470025"/>
          </a:xfrm>
        </p:spPr>
        <p:txBody>
          <a:bodyPr>
            <a:normAutofit fontScale="90000"/>
          </a:bodyPr>
          <a:lstStyle/>
          <a:p>
            <a:r>
              <a:rPr lang="en-US" dirty="0" smtClean="0"/>
              <a:t>NG and other energy carriers increasingly connected / integrated: analyses need wider scope than traditional models with single sector perspective can provide</a:t>
            </a:r>
            <a:endParaRPr lang="en-US" dirty="0"/>
          </a:p>
        </p:txBody>
      </p:sp>
    </p:spTree>
    <p:extLst>
      <p:ext uri="{BB962C8B-B14F-4D97-AF65-F5344CB8AC3E}">
        <p14:creationId xmlns:p14="http://schemas.microsoft.com/office/powerpoint/2010/main" val="386712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NG - main drivers and general outlook</a:t>
            </a:r>
          </a:p>
          <a:p>
            <a:r>
              <a:rPr lang="en-US" dirty="0" smtClean="0"/>
              <a:t>Challenges connected to NG</a:t>
            </a:r>
          </a:p>
          <a:p>
            <a:r>
              <a:rPr lang="en-US" dirty="0" smtClean="0"/>
              <a:t>Opportunities/Possible roles for NG</a:t>
            </a:r>
          </a:p>
          <a:p>
            <a:r>
              <a:rPr lang="en-US" dirty="0" smtClean="0"/>
              <a:t>Methodologies</a:t>
            </a:r>
          </a:p>
          <a:p>
            <a:r>
              <a:rPr lang="en-US" dirty="0" smtClean="0"/>
              <a:t>Recent Work</a:t>
            </a:r>
          </a:p>
          <a:p>
            <a:r>
              <a:rPr lang="en-US" dirty="0" smtClean="0"/>
              <a:t>Research challenges</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FAEFB388-42AA-4DF2-851A-CCA4A06B24AA}" type="slidenum">
              <a:rPr lang="nb-NO" smtClean="0"/>
              <a:t>2</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414317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err="1" smtClean="0"/>
              <a:t>MethodologY</a:t>
            </a:r>
            <a:r>
              <a:rPr lang="en-US" dirty="0" smtClean="0"/>
              <a:t> - </a:t>
            </a:r>
            <a:r>
              <a:rPr lang="en-US" dirty="0" smtClean="0"/>
              <a:t>MODEL LINKING</a:t>
            </a:r>
            <a:endParaRPr lang="en-US" dirty="0"/>
          </a:p>
        </p:txBody>
      </p:sp>
      <p:sp>
        <p:nvSpPr>
          <p:cNvPr id="11" name="Text Placeholder 10"/>
          <p:cNvSpPr>
            <a:spLocks noGrp="1"/>
          </p:cNvSpPr>
          <p:nvPr>
            <p:ph type="body" idx="1"/>
          </p:nvPr>
        </p:nvSpPr>
        <p:spPr/>
        <p:txBody>
          <a:bodyPr/>
          <a:lstStyle/>
          <a:p>
            <a:endParaRPr lang="en-US"/>
          </a:p>
        </p:txBody>
      </p:sp>
      <p:sp>
        <p:nvSpPr>
          <p:cNvPr id="4" name="Footer Placeholder 3"/>
          <p:cNvSpPr>
            <a:spLocks noGrp="1"/>
          </p:cNvSpPr>
          <p:nvPr>
            <p:ph type="ftr" sz="quarter" idx="4294967295"/>
          </p:nvPr>
        </p:nvSpPr>
        <p:spPr>
          <a:xfrm>
            <a:off x="2267744" y="6520259"/>
            <a:ext cx="4544144" cy="365125"/>
          </a:xfrm>
        </p:spPr>
        <p:txBody>
          <a:bodyPr/>
          <a:lstStyle/>
          <a:p>
            <a:r>
              <a:rPr lang="en-US" smtClean="0"/>
              <a:t>Egging 2019 - Paris - NG in the European ET</a:t>
            </a:r>
            <a:endParaRPr lang="nb-NO" dirty="0"/>
          </a:p>
        </p:txBody>
      </p:sp>
      <p:sp>
        <p:nvSpPr>
          <p:cNvPr id="5" name="Slide Number Placeholder 4"/>
          <p:cNvSpPr>
            <a:spLocks noGrp="1"/>
          </p:cNvSpPr>
          <p:nvPr>
            <p:ph type="sldNum" sz="quarter" idx="4294967295"/>
          </p:nvPr>
        </p:nvSpPr>
        <p:spPr>
          <a:xfrm>
            <a:off x="7668344" y="6387008"/>
            <a:ext cx="946448" cy="365125"/>
          </a:xfrm>
        </p:spPr>
        <p:txBody>
          <a:bodyPr/>
          <a:lstStyle/>
          <a:p>
            <a:fld id="{FAEFB388-42AA-4DF2-851A-CCA4A06B24AA}" type="slidenum">
              <a:rPr lang="nb-NO" smtClean="0"/>
              <a:pPr/>
              <a:t>20</a:t>
            </a:fld>
            <a:endParaRPr lang="nb-NO" dirty="0"/>
          </a:p>
        </p:txBody>
      </p:sp>
    </p:spTree>
    <p:extLst>
      <p:ext uri="{BB962C8B-B14F-4D97-AF65-F5344CB8AC3E}">
        <p14:creationId xmlns:p14="http://schemas.microsoft.com/office/powerpoint/2010/main" val="305183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540052"/>
            <a:ext cx="1367533" cy="169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Three of the main model types</a:t>
            </a:r>
            <a:endParaRPr lang="en-US" dirty="0"/>
          </a:p>
        </p:txBody>
      </p:sp>
      <p:sp>
        <p:nvSpPr>
          <p:cNvPr id="4" name="Footer Placeholder 3"/>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pPr/>
              <a:t>21</a:t>
            </a:fld>
            <a:endParaRPr lang="nb-NO" dirty="0"/>
          </a:p>
        </p:txBody>
      </p:sp>
      <p:sp>
        <p:nvSpPr>
          <p:cNvPr id="9" name="Oval 8"/>
          <p:cNvSpPr>
            <a:spLocks noChangeAspect="1"/>
          </p:cNvSpPr>
          <p:nvPr/>
        </p:nvSpPr>
        <p:spPr>
          <a:xfrm>
            <a:off x="440292" y="1385524"/>
            <a:ext cx="3987692" cy="398769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954" b="1" dirty="0">
                <a:solidFill>
                  <a:schemeClr val="tx1"/>
                </a:solidFill>
              </a:rPr>
              <a:t>I.A.M.</a:t>
            </a:r>
          </a:p>
        </p:txBody>
      </p:sp>
      <p:sp>
        <p:nvSpPr>
          <p:cNvPr id="8" name="Oval 7"/>
          <p:cNvSpPr>
            <a:spLocks noChangeAspect="1"/>
          </p:cNvSpPr>
          <p:nvPr/>
        </p:nvSpPr>
        <p:spPr>
          <a:xfrm>
            <a:off x="1038807" y="2574225"/>
            <a:ext cx="2658462" cy="265846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954" b="1" dirty="0">
                <a:solidFill>
                  <a:schemeClr val="tx1"/>
                </a:solidFill>
              </a:rPr>
              <a:t>C.G.E.</a:t>
            </a:r>
          </a:p>
        </p:txBody>
      </p:sp>
      <p:sp>
        <p:nvSpPr>
          <p:cNvPr id="2" name="Oval 1"/>
          <p:cNvSpPr>
            <a:spLocks noChangeAspect="1"/>
          </p:cNvSpPr>
          <p:nvPr/>
        </p:nvSpPr>
        <p:spPr>
          <a:xfrm>
            <a:off x="1636733" y="3571259"/>
            <a:ext cx="1329231" cy="1329231"/>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54" b="1" dirty="0"/>
              <a:t>P.E.</a:t>
            </a:r>
          </a:p>
        </p:txBody>
      </p:sp>
      <p:graphicFrame>
        <p:nvGraphicFramePr>
          <p:cNvPr id="3" name="Object 2"/>
          <p:cNvGraphicFramePr>
            <a:graphicFrameLocks noChangeAspect="1"/>
          </p:cNvGraphicFramePr>
          <p:nvPr>
            <p:extLst/>
          </p:nvPr>
        </p:nvGraphicFramePr>
        <p:xfrm>
          <a:off x="4831083" y="2789984"/>
          <a:ext cx="3773365" cy="2002379"/>
        </p:xfrm>
        <a:graphic>
          <a:graphicData uri="http://schemas.openxmlformats.org/presentationml/2006/ole">
            <mc:AlternateContent xmlns:mc="http://schemas.openxmlformats.org/markup-compatibility/2006">
              <mc:Choice xmlns:v="urn:schemas-microsoft-com:vml" Requires="v">
                <p:oleObj spid="_x0000_s1035" name="Visio" r:id="rId5" imgW="4178943" imgH="2790974" progId="Visio.Drawing.11">
                  <p:embed/>
                </p:oleObj>
              </mc:Choice>
              <mc:Fallback>
                <p:oleObj name="Visio" r:id="rId5" imgW="4178943" imgH="2790974" progId="Visio.Drawing.11">
                  <p:embed/>
                  <p:pic>
                    <p:nvPicPr>
                      <p:cNvPr id="3" name="Object 2"/>
                      <p:cNvPicPr>
                        <a:picLocks noChangeAspect="1" noChangeArrowheads="1"/>
                      </p:cNvPicPr>
                      <p:nvPr/>
                    </p:nvPicPr>
                    <p:blipFill>
                      <a:blip r:embed="rId6"/>
                      <a:srcRect/>
                      <a:stretch>
                        <a:fillRect/>
                      </a:stretch>
                    </p:blipFill>
                    <p:spPr bwMode="auto">
                      <a:xfrm>
                        <a:off x="4831083" y="2789984"/>
                        <a:ext cx="3773365" cy="2002379"/>
                      </a:xfrm>
                      <a:prstGeom prst="rect">
                        <a:avLst/>
                      </a:prstGeom>
                      <a:noFill/>
                      <a:ln>
                        <a:noFill/>
                      </a:ln>
                    </p:spPr>
                  </p:pic>
                </p:oleObj>
              </mc:Fallback>
            </mc:AlternateContent>
          </a:graphicData>
        </a:graphic>
      </p:graphicFrame>
      <p:pic>
        <p:nvPicPr>
          <p:cNvPr id="10" name="Picture 2" descr="Glo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2000" y="1024250"/>
            <a:ext cx="1866344" cy="1859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hammer carto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980"/>
          <a:stretch/>
        </p:blipFill>
        <p:spPr bwMode="auto">
          <a:xfrm rot="20595330">
            <a:off x="7820328" y="260225"/>
            <a:ext cx="1126002" cy="1264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8541" y="5445224"/>
            <a:ext cx="4507555" cy="923330"/>
          </a:xfrm>
          <a:prstGeom prst="rect">
            <a:avLst/>
          </a:prstGeom>
          <a:noFill/>
        </p:spPr>
        <p:txBody>
          <a:bodyPr wrap="square" rtlCol="0">
            <a:spAutoFit/>
          </a:bodyPr>
          <a:lstStyle/>
          <a:p>
            <a:r>
              <a:rPr lang="en-US" b="1" i="1" dirty="0" smtClean="0"/>
              <a:t>Integrated Assessment Model</a:t>
            </a:r>
          </a:p>
          <a:p>
            <a:r>
              <a:rPr lang="en-US" b="1" i="1" dirty="0" smtClean="0"/>
              <a:t>Computational General Equilibrium</a:t>
            </a:r>
          </a:p>
          <a:p>
            <a:r>
              <a:rPr lang="en-US" b="1" i="1" dirty="0" smtClean="0"/>
              <a:t>Partial Equilibrium</a:t>
            </a:r>
            <a:endParaRPr lang="en-US" b="1" i="1" dirty="0"/>
          </a:p>
        </p:txBody>
      </p:sp>
      <p:sp>
        <p:nvSpPr>
          <p:cNvPr id="14" name="Rectangle 13"/>
          <p:cNvSpPr/>
          <p:nvPr/>
        </p:nvSpPr>
        <p:spPr>
          <a:xfrm>
            <a:off x="6228184" y="6093296"/>
            <a:ext cx="2843808" cy="246221"/>
          </a:xfrm>
          <a:prstGeom prst="rect">
            <a:avLst/>
          </a:prstGeom>
        </p:spPr>
        <p:txBody>
          <a:bodyPr wrap="square">
            <a:spAutoFit/>
          </a:bodyPr>
          <a:lstStyle/>
          <a:p>
            <a:pPr algn="r"/>
            <a:r>
              <a:rPr lang="nb-NO" sz="1000" dirty="0" smtClean="0"/>
              <a:t>Pix credit</a:t>
            </a:r>
            <a:r>
              <a:rPr lang="nb-NO" sz="1000" dirty="0"/>
              <a:t>: </a:t>
            </a:r>
            <a:r>
              <a:rPr lang="nb-NO" sz="1000" dirty="0" smtClean="0"/>
              <a:t>Dreamstime.com</a:t>
            </a:r>
            <a:endParaRPr lang="en-US" sz="1000" dirty="0"/>
          </a:p>
        </p:txBody>
      </p:sp>
    </p:spTree>
    <p:extLst>
      <p:ext uri="{BB962C8B-B14F-4D97-AF65-F5344CB8AC3E}">
        <p14:creationId xmlns:p14="http://schemas.microsoft.com/office/powerpoint/2010/main" val="396912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224" y="5229200"/>
            <a:ext cx="244827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Characteristics of some model types used for policy support and analysis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8731795"/>
              </p:ext>
            </p:extLst>
          </p:nvPr>
        </p:nvGraphicFramePr>
        <p:xfrm>
          <a:off x="569811" y="1373976"/>
          <a:ext cx="7602589" cy="4719320"/>
        </p:xfrm>
        <a:graphic>
          <a:graphicData uri="http://schemas.openxmlformats.org/drawingml/2006/table">
            <a:tbl>
              <a:tblPr firstRow="1" bandRow="1">
                <a:tableStyleId>{5C22544A-7EE6-4342-B048-85BDC9FD1C3A}</a:tableStyleId>
              </a:tblPr>
              <a:tblGrid>
                <a:gridCol w="2057973">
                  <a:extLst>
                    <a:ext uri="{9D8B030D-6E8A-4147-A177-3AD203B41FA5}">
                      <a16:colId xmlns:a16="http://schemas.microsoft.com/office/drawing/2014/main" val="2068073084"/>
                    </a:ext>
                  </a:extLst>
                </a:gridCol>
                <a:gridCol w="2160240">
                  <a:extLst>
                    <a:ext uri="{9D8B030D-6E8A-4147-A177-3AD203B41FA5}">
                      <a16:colId xmlns:a16="http://schemas.microsoft.com/office/drawing/2014/main" val="1781152987"/>
                    </a:ext>
                  </a:extLst>
                </a:gridCol>
                <a:gridCol w="1440160">
                  <a:extLst>
                    <a:ext uri="{9D8B030D-6E8A-4147-A177-3AD203B41FA5}">
                      <a16:colId xmlns:a16="http://schemas.microsoft.com/office/drawing/2014/main" val="628455561"/>
                    </a:ext>
                  </a:extLst>
                </a:gridCol>
                <a:gridCol w="1944216">
                  <a:extLst>
                    <a:ext uri="{9D8B030D-6E8A-4147-A177-3AD203B41FA5}">
                      <a16:colId xmlns:a16="http://schemas.microsoft.com/office/drawing/2014/main" val="2621103953"/>
                    </a:ext>
                  </a:extLst>
                </a:gridCol>
              </a:tblGrid>
              <a:tr h="370840">
                <a:tc>
                  <a:txBody>
                    <a:bodyPr/>
                    <a:lstStyle/>
                    <a:p>
                      <a:endParaRPr lang="en-US" sz="1800" dirty="0"/>
                    </a:p>
                  </a:txBody>
                  <a:tcPr/>
                </a:tc>
                <a:tc>
                  <a:txBody>
                    <a:bodyPr/>
                    <a:lstStyle/>
                    <a:p>
                      <a:pPr algn="ctr"/>
                      <a:r>
                        <a:rPr lang="en-US" sz="1800" dirty="0" smtClean="0"/>
                        <a:t>IAM</a:t>
                      </a:r>
                      <a:endParaRPr lang="en-US" sz="1800" dirty="0"/>
                    </a:p>
                  </a:txBody>
                  <a:tcPr/>
                </a:tc>
                <a:tc>
                  <a:txBody>
                    <a:bodyPr/>
                    <a:lstStyle/>
                    <a:p>
                      <a:pPr algn="ctr"/>
                      <a:r>
                        <a:rPr lang="en-US" sz="1800" dirty="0" smtClean="0"/>
                        <a:t>CGE</a:t>
                      </a:r>
                      <a:endParaRPr lang="en-US" sz="1800" dirty="0"/>
                    </a:p>
                  </a:txBody>
                  <a:tcPr/>
                </a:tc>
                <a:tc>
                  <a:txBody>
                    <a:bodyPr/>
                    <a:lstStyle/>
                    <a:p>
                      <a:pPr algn="ctr"/>
                      <a:r>
                        <a:rPr lang="en-US" sz="1800" dirty="0" smtClean="0"/>
                        <a:t>P.E.</a:t>
                      </a:r>
                      <a:endParaRPr lang="en-US" sz="1800" dirty="0"/>
                    </a:p>
                  </a:txBody>
                  <a:tcPr/>
                </a:tc>
                <a:extLst>
                  <a:ext uri="{0D108BD9-81ED-4DB2-BD59-A6C34878D82A}">
                    <a16:rowId xmlns:a16="http://schemas.microsoft.com/office/drawing/2014/main" val="2890364024"/>
                  </a:ext>
                </a:extLst>
              </a:tr>
              <a:tr h="370840">
                <a:tc>
                  <a:txBody>
                    <a:bodyPr/>
                    <a:lstStyle/>
                    <a:p>
                      <a:r>
                        <a:rPr lang="en-US" sz="1800" dirty="0" smtClean="0"/>
                        <a:t>Perspective</a:t>
                      </a:r>
                      <a:endParaRPr lang="en-US" sz="1800" dirty="0"/>
                    </a:p>
                  </a:txBody>
                  <a:tcPr/>
                </a:tc>
                <a:tc>
                  <a:txBody>
                    <a:bodyPr/>
                    <a:lstStyle/>
                    <a:p>
                      <a:pPr algn="ctr"/>
                      <a:r>
                        <a:rPr lang="en-US" sz="1800" dirty="0" smtClean="0"/>
                        <a:t>Holistic</a:t>
                      </a:r>
                      <a:endParaRPr lang="en-US" sz="1800" dirty="0"/>
                    </a:p>
                  </a:txBody>
                  <a:tcPr/>
                </a:tc>
                <a:tc>
                  <a:txBody>
                    <a:bodyPr/>
                    <a:lstStyle/>
                    <a:p>
                      <a:pPr algn="ctr"/>
                      <a:r>
                        <a:rPr lang="en-US" sz="1800" dirty="0" smtClean="0"/>
                        <a:t>Economy</a:t>
                      </a:r>
                      <a:endParaRPr lang="en-US" sz="1800" dirty="0"/>
                    </a:p>
                  </a:txBody>
                  <a:tcPr/>
                </a:tc>
                <a:tc>
                  <a:txBody>
                    <a:bodyPr/>
                    <a:lstStyle/>
                    <a:p>
                      <a:pPr algn="ctr"/>
                      <a:r>
                        <a:rPr lang="en-US" sz="1800" dirty="0" smtClean="0"/>
                        <a:t>(Energy) sector</a:t>
                      </a:r>
                      <a:endParaRPr lang="en-US" sz="1800" dirty="0"/>
                    </a:p>
                  </a:txBody>
                  <a:tcPr/>
                </a:tc>
                <a:extLst>
                  <a:ext uri="{0D108BD9-81ED-4DB2-BD59-A6C34878D82A}">
                    <a16:rowId xmlns:a16="http://schemas.microsoft.com/office/drawing/2014/main" val="725542411"/>
                  </a:ext>
                </a:extLst>
              </a:tr>
              <a:tr h="370840">
                <a:tc>
                  <a:txBody>
                    <a:bodyPr/>
                    <a:lstStyle/>
                    <a:p>
                      <a:r>
                        <a:rPr lang="en-US" sz="1800" dirty="0" smtClean="0"/>
                        <a:t>Metrics</a:t>
                      </a:r>
                      <a:r>
                        <a:rPr lang="en-US" sz="1800" baseline="0" dirty="0" smtClean="0"/>
                        <a:t> and relations</a:t>
                      </a:r>
                      <a:endParaRPr lang="en-US" sz="1800" dirty="0"/>
                    </a:p>
                  </a:txBody>
                  <a:tcPr/>
                </a:tc>
                <a:tc>
                  <a:txBody>
                    <a:bodyPr/>
                    <a:lstStyle/>
                    <a:p>
                      <a:pPr algn="ctr"/>
                      <a:r>
                        <a:rPr lang="en-US" sz="1800" dirty="0" smtClean="0"/>
                        <a:t>Aggregate</a:t>
                      </a:r>
                      <a:r>
                        <a:rPr lang="en-US" sz="1800" baseline="0" dirty="0" smtClean="0"/>
                        <a:t> e</a:t>
                      </a:r>
                      <a:r>
                        <a:rPr lang="en-US" sz="1800" dirty="0" smtClean="0"/>
                        <a:t>conomic, technical &amp; physical</a:t>
                      </a:r>
                      <a:endParaRPr lang="en-US" sz="1800" dirty="0"/>
                    </a:p>
                  </a:txBody>
                  <a:tcPr/>
                </a:tc>
                <a:tc>
                  <a:txBody>
                    <a:bodyPr/>
                    <a:lstStyle/>
                    <a:p>
                      <a:pPr algn="ctr"/>
                      <a:r>
                        <a:rPr lang="en-US" sz="1800" dirty="0" smtClean="0"/>
                        <a:t>Aggregate economic</a:t>
                      </a:r>
                      <a:endParaRPr lang="en-US" sz="1800" dirty="0"/>
                    </a:p>
                  </a:txBody>
                  <a:tcPr/>
                </a:tc>
                <a:tc>
                  <a:txBody>
                    <a:bodyPr/>
                    <a:lstStyle/>
                    <a:p>
                      <a:pPr algn="ctr"/>
                      <a:r>
                        <a:rPr lang="en-US" sz="1800" dirty="0" smtClean="0"/>
                        <a:t>Detailed economic &amp; physical</a:t>
                      </a:r>
                      <a:endParaRPr lang="en-US" sz="1800" dirty="0"/>
                    </a:p>
                  </a:txBody>
                  <a:tcPr/>
                </a:tc>
                <a:extLst>
                  <a:ext uri="{0D108BD9-81ED-4DB2-BD59-A6C34878D82A}">
                    <a16:rowId xmlns:a16="http://schemas.microsoft.com/office/drawing/2014/main" val="665155751"/>
                  </a:ext>
                </a:extLst>
              </a:tr>
              <a:tr h="370840">
                <a:tc>
                  <a:txBody>
                    <a:bodyPr/>
                    <a:lstStyle/>
                    <a:p>
                      <a:r>
                        <a:rPr lang="en-US" sz="1800" dirty="0" smtClean="0"/>
                        <a:t>Climate</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671312392"/>
                  </a:ext>
                </a:extLst>
              </a:tr>
              <a:tr h="370840">
                <a:tc>
                  <a:txBody>
                    <a:bodyPr/>
                    <a:lstStyle/>
                    <a:p>
                      <a:r>
                        <a:rPr lang="en-US" sz="1800" dirty="0" smtClean="0"/>
                        <a:t>Environment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4031646112"/>
                  </a:ext>
                </a:extLst>
              </a:tr>
              <a:tr h="370840">
                <a:tc>
                  <a:txBody>
                    <a:bodyPr/>
                    <a:lstStyle/>
                    <a:p>
                      <a:r>
                        <a:rPr lang="en-US" sz="1800" dirty="0" smtClean="0"/>
                        <a:t>Carbon cycle</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514831084"/>
                  </a:ext>
                </a:extLst>
              </a:tr>
              <a:tr h="370840">
                <a:tc>
                  <a:txBody>
                    <a:bodyPr/>
                    <a:lstStyle/>
                    <a:p>
                      <a:r>
                        <a:rPr lang="en-US" sz="1800" dirty="0" smtClean="0"/>
                        <a:t>Land use &amp; forestry</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686971344"/>
                  </a:ext>
                </a:extLst>
              </a:tr>
              <a:tr h="370840">
                <a:tc>
                  <a:txBody>
                    <a:bodyPr/>
                    <a:lstStyle/>
                    <a:p>
                      <a:r>
                        <a:rPr lang="en-US" sz="1800" dirty="0" smtClean="0"/>
                        <a:t>Oceans &amp; water</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411059033"/>
                  </a:ext>
                </a:extLst>
              </a:tr>
              <a:tr h="370840">
                <a:tc>
                  <a:txBody>
                    <a:bodyPr/>
                    <a:lstStyle/>
                    <a:p>
                      <a:r>
                        <a:rPr lang="en-US" sz="1800" dirty="0" smtClean="0"/>
                        <a:t>Economy &amp; trade</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5580716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Spatial</a:t>
                      </a:r>
                      <a:r>
                        <a:rPr lang="en-US" sz="1800" baseline="0" dirty="0" smtClean="0"/>
                        <a:t> detail</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3051970760"/>
                  </a:ext>
                </a:extLst>
              </a:tr>
              <a:tr h="370840">
                <a:tc>
                  <a:txBody>
                    <a:bodyPr/>
                    <a:lstStyle/>
                    <a:p>
                      <a:r>
                        <a:rPr lang="en-US" sz="1800" dirty="0" smtClean="0"/>
                        <a:t>Technical detail</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3151795779"/>
                  </a:ext>
                </a:extLst>
              </a:tr>
              <a:tr h="370840">
                <a:tc>
                  <a:txBody>
                    <a:bodyPr/>
                    <a:lstStyle/>
                    <a:p>
                      <a:r>
                        <a:rPr lang="en-US" sz="1800" dirty="0" smtClean="0"/>
                        <a:t>Temporal detail</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4291932978"/>
                  </a:ext>
                </a:extLst>
              </a:tr>
            </a:tbl>
          </a:graphicData>
        </a:graphic>
      </p:graphicFrame>
      <p:sp>
        <p:nvSpPr>
          <p:cNvPr id="3" name="Footer Placeholder 2"/>
          <p:cNvSpPr>
            <a:spLocks noGrp="1"/>
          </p:cNvSpPr>
          <p:nvPr>
            <p:ph type="ftr" sz="quarter" idx="11"/>
          </p:nvPr>
        </p:nvSpPr>
        <p:spPr/>
        <p:txBody>
          <a:bodyPr/>
          <a:lstStyle/>
          <a:p>
            <a:r>
              <a:rPr lang="en-US" smtClean="0"/>
              <a:t>Egging 2019 - Paris - NG in the European ET</a:t>
            </a:r>
            <a:endParaRPr lang="nb-NO"/>
          </a:p>
        </p:txBody>
      </p:sp>
      <p:sp>
        <p:nvSpPr>
          <p:cNvPr id="4" name="Slide Number Placeholder 3"/>
          <p:cNvSpPr>
            <a:spLocks noGrp="1"/>
          </p:cNvSpPr>
          <p:nvPr>
            <p:ph type="sldNum" sz="quarter" idx="12"/>
          </p:nvPr>
        </p:nvSpPr>
        <p:spPr/>
        <p:txBody>
          <a:bodyPr/>
          <a:lstStyle/>
          <a:p>
            <a:pPr algn="r"/>
            <a:fld id="{FAEFB388-42AA-4DF2-851A-CCA4A06B24AA}" type="slidenum">
              <a:rPr lang="nb-NO" smtClean="0"/>
              <a:pPr algn="r"/>
              <a:t>22</a:t>
            </a:fld>
            <a:endParaRPr lang="nb-NO" dirty="0"/>
          </a:p>
        </p:txBody>
      </p:sp>
      <p:sp>
        <p:nvSpPr>
          <p:cNvPr id="6" name="TextBox 5"/>
          <p:cNvSpPr txBox="1"/>
          <p:nvPr/>
        </p:nvSpPr>
        <p:spPr>
          <a:xfrm>
            <a:off x="7668344" y="6093296"/>
            <a:ext cx="1475656" cy="261610"/>
          </a:xfrm>
          <a:prstGeom prst="rect">
            <a:avLst/>
          </a:prstGeom>
          <a:noFill/>
        </p:spPr>
        <p:txBody>
          <a:bodyPr wrap="square" rtlCol="0">
            <a:spAutoFit/>
          </a:bodyPr>
          <a:lstStyle/>
          <a:p>
            <a:pPr algn="r"/>
            <a:r>
              <a:rPr lang="en-US" sz="1100" i="1" dirty="0" smtClean="0"/>
              <a:t>For illustration only</a:t>
            </a:r>
            <a:endParaRPr lang="en-US" sz="1100" i="1" dirty="0"/>
          </a:p>
        </p:txBody>
      </p:sp>
    </p:spTree>
    <p:extLst>
      <p:ext uri="{BB962C8B-B14F-4D97-AF65-F5344CB8AC3E}">
        <p14:creationId xmlns:p14="http://schemas.microsoft.com/office/powerpoint/2010/main" val="332968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each model type do what it’s good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Isolated</a:t>
            </a:r>
          </a:p>
          <a:p>
            <a:pPr lvl="1"/>
            <a:r>
              <a:rPr lang="en-US" dirty="0" smtClean="0"/>
              <a:t>Define consistent parameterizations for all models</a:t>
            </a:r>
          </a:p>
          <a:p>
            <a:pPr lvl="1"/>
            <a:r>
              <a:rPr lang="en-US" dirty="0" smtClean="0"/>
              <a:t>Run models </a:t>
            </a:r>
          </a:p>
          <a:p>
            <a:pPr lvl="1"/>
            <a:r>
              <a:rPr lang="en-US" dirty="0" smtClean="0"/>
              <a:t>Results inconsistent due to underlying assumptions</a:t>
            </a:r>
          </a:p>
          <a:p>
            <a:r>
              <a:rPr lang="en-US" dirty="0"/>
              <a:t>Integrated</a:t>
            </a:r>
          </a:p>
          <a:p>
            <a:pPr lvl="1"/>
            <a:r>
              <a:rPr lang="en-US" dirty="0"/>
              <a:t>Develop </a:t>
            </a:r>
            <a:r>
              <a:rPr lang="en-US" dirty="0" smtClean="0"/>
              <a:t>one model </a:t>
            </a:r>
            <a:r>
              <a:rPr lang="en-US" dirty="0"/>
              <a:t>combining all </a:t>
            </a:r>
            <a:r>
              <a:rPr lang="en-US" dirty="0" smtClean="0"/>
              <a:t>strengths </a:t>
            </a:r>
            <a:r>
              <a:rPr lang="en-US" dirty="0"/>
              <a:t>of all </a:t>
            </a:r>
            <a:r>
              <a:rPr lang="en-US" dirty="0" smtClean="0"/>
              <a:t>models</a:t>
            </a:r>
            <a:endParaRPr lang="en-US" dirty="0"/>
          </a:p>
          <a:p>
            <a:pPr lvl="1"/>
            <a:r>
              <a:rPr lang="en-US" dirty="0" smtClean="0"/>
              <a:t>Necessarily sacrifice detail to maintain tractability</a:t>
            </a:r>
            <a:endParaRPr lang="en-US" dirty="0"/>
          </a:p>
          <a:p>
            <a:r>
              <a:rPr lang="en-US" dirty="0" smtClean="0"/>
              <a:t>(Soft / Hard) Linked</a:t>
            </a:r>
          </a:p>
          <a:p>
            <a:pPr lvl="1"/>
            <a:r>
              <a:rPr lang="en-US" dirty="0"/>
              <a:t>Decide relative strengths </a:t>
            </a:r>
            <a:r>
              <a:rPr lang="en-US" dirty="0" smtClean="0"/>
              <a:t>of each model and which (exogenous) inputs are based on (</a:t>
            </a:r>
            <a:r>
              <a:rPr lang="en-US" i="1" dirty="0" smtClean="0"/>
              <a:t>endogenous</a:t>
            </a:r>
            <a:r>
              <a:rPr lang="en-US" dirty="0" smtClean="0"/>
              <a:t>) outputs of others</a:t>
            </a:r>
            <a:endParaRPr lang="en-US" dirty="0"/>
          </a:p>
          <a:p>
            <a:pPr lvl="1"/>
            <a:r>
              <a:rPr lang="en-US" dirty="0" smtClean="0"/>
              <a:t>Define consistent parameterizations</a:t>
            </a:r>
          </a:p>
          <a:p>
            <a:pPr lvl="1"/>
            <a:r>
              <a:rPr lang="en-US" dirty="0" smtClean="0"/>
              <a:t>Iteratively run models and exchange data until results are consistent</a:t>
            </a:r>
          </a:p>
        </p:txBody>
      </p:sp>
      <p:sp>
        <p:nvSpPr>
          <p:cNvPr id="4" name="Footer Placeholder 3"/>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pPr/>
              <a:t>23</a:t>
            </a:fld>
            <a:endParaRPr lang="nb-NO" dirty="0"/>
          </a:p>
        </p:txBody>
      </p:sp>
    </p:spTree>
    <p:extLst>
      <p:ext uri="{BB962C8B-B14F-4D97-AF65-F5344CB8AC3E}">
        <p14:creationId xmlns:p14="http://schemas.microsoft.com/office/powerpoint/2010/main" val="85767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AT" smtClean="0"/>
              <a:t>Linking models - why</a:t>
            </a:r>
            <a:endParaRPr lang="el-GR" dirty="0"/>
          </a:p>
        </p:txBody>
      </p:sp>
      <p:sp>
        <p:nvSpPr>
          <p:cNvPr id="2" name="Content Placeholder 1"/>
          <p:cNvSpPr>
            <a:spLocks noGrp="1"/>
          </p:cNvSpPr>
          <p:nvPr>
            <p:ph sz="quarter" idx="1"/>
          </p:nvPr>
        </p:nvSpPr>
        <p:spPr/>
        <p:txBody>
          <a:bodyPr>
            <a:normAutofit fontScale="70000" lnSpcReduction="20000"/>
          </a:bodyPr>
          <a:lstStyle/>
          <a:p>
            <a:r>
              <a:rPr lang="en-US" dirty="0" smtClean="0"/>
              <a:t>No single model can covers all aspects in all desired detail.</a:t>
            </a:r>
          </a:p>
          <a:p>
            <a:r>
              <a:rPr lang="en-US" dirty="0" smtClean="0"/>
              <a:t>Need consistent &amp; coherent quantitative representations across models to analyze scenarios</a:t>
            </a:r>
          </a:p>
          <a:p>
            <a:r>
              <a:rPr lang="en-US" dirty="0" smtClean="0"/>
              <a:t>Models have different</a:t>
            </a:r>
          </a:p>
          <a:p>
            <a:pPr lvl="1"/>
            <a:r>
              <a:rPr lang="en-US" dirty="0" smtClean="0"/>
              <a:t>Approaches</a:t>
            </a:r>
          </a:p>
          <a:p>
            <a:pPr lvl="1"/>
            <a:r>
              <a:rPr lang="en-US" dirty="0" smtClean="0"/>
              <a:t>Foci: strengths &amp; weaknesses</a:t>
            </a:r>
          </a:p>
          <a:p>
            <a:pPr lvl="1"/>
            <a:r>
              <a:rPr lang="en-US" dirty="0" smtClean="0"/>
              <a:t>Scopes, scales / granularities &amp; information structure</a:t>
            </a:r>
          </a:p>
          <a:p>
            <a:pPr lvl="1"/>
            <a:r>
              <a:rPr lang="en-US" dirty="0" smtClean="0"/>
              <a:t>Exogenous (parameters) vs endogenous variables / boundary conditions</a:t>
            </a:r>
          </a:p>
          <a:p>
            <a:pPr lvl="1"/>
            <a:r>
              <a:rPr lang="en-US" dirty="0" smtClean="0"/>
              <a:t>Physical vs monetary representation; units of measurement</a:t>
            </a:r>
          </a:p>
          <a:p>
            <a:pPr marL="457200" lvl="1" indent="0">
              <a:buNone/>
            </a:pPr>
            <a:r>
              <a:rPr lang="en-US" dirty="0" smtClean="0">
                <a:sym typeface="Wingdings" panose="05000000000000000000" pitchFamily="2" charset="2"/>
              </a:rPr>
              <a:t></a:t>
            </a:r>
            <a:r>
              <a:rPr lang="en-US" dirty="0" smtClean="0"/>
              <a:t>Features give complementary strengths but pose challenges for exchanging data</a:t>
            </a:r>
          </a:p>
          <a:p>
            <a:r>
              <a:rPr lang="en-US" dirty="0" smtClean="0"/>
              <a:t>One model’s results are another’s boundary conditions</a:t>
            </a:r>
          </a:p>
        </p:txBody>
      </p:sp>
      <p:sp>
        <p:nvSpPr>
          <p:cNvPr id="12" name="Footer Placeholder 11"/>
          <p:cNvSpPr>
            <a:spLocks noGrp="1"/>
          </p:cNvSpPr>
          <p:nvPr>
            <p:ph type="ftr" sz="quarter" idx="11"/>
          </p:nvPr>
        </p:nvSpPr>
        <p:spPr/>
        <p:txBody>
          <a:bodyPr/>
          <a:lstStyle/>
          <a:p>
            <a:r>
              <a:rPr lang="en-US" smtClean="0"/>
              <a:t>Egging 2019 - Paris - NG in the European ET</a:t>
            </a:r>
            <a:endParaRPr lang="nb-NO"/>
          </a:p>
        </p:txBody>
      </p:sp>
      <p:sp>
        <p:nvSpPr>
          <p:cNvPr id="13" name="Slide Number Placeholder 12"/>
          <p:cNvSpPr>
            <a:spLocks noGrp="1"/>
          </p:cNvSpPr>
          <p:nvPr>
            <p:ph type="sldNum" sz="quarter" idx="12"/>
          </p:nvPr>
        </p:nvSpPr>
        <p:spPr/>
        <p:txBody>
          <a:bodyPr/>
          <a:lstStyle/>
          <a:p>
            <a:fld id="{FAEFB388-42AA-4DF2-851A-CCA4A06B24AA}" type="slidenum">
              <a:rPr lang="nb-NO" smtClean="0"/>
              <a:pPr/>
              <a:t>24</a:t>
            </a:fld>
            <a:endParaRPr lang="nb-NO" dirty="0"/>
          </a:p>
        </p:txBody>
      </p:sp>
    </p:spTree>
    <p:extLst>
      <p:ext uri="{BB962C8B-B14F-4D97-AF65-F5344CB8AC3E}">
        <p14:creationId xmlns:p14="http://schemas.microsoft.com/office/powerpoint/2010/main" val="302603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rved Down Arrow 10"/>
          <p:cNvSpPr/>
          <p:nvPr/>
        </p:nvSpPr>
        <p:spPr>
          <a:xfrm>
            <a:off x="1637584" y="1340768"/>
            <a:ext cx="2790400"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p:cNvSpPr>
            <a:spLocks noGrp="1"/>
          </p:cNvSpPr>
          <p:nvPr>
            <p:ph type="title"/>
          </p:nvPr>
        </p:nvSpPr>
        <p:spPr/>
        <p:txBody>
          <a:bodyPr/>
          <a:lstStyle/>
          <a:p>
            <a:r>
              <a:rPr lang="en-US" dirty="0" smtClean="0"/>
              <a:t>Using relative strengths:</a:t>
            </a:r>
            <a:endParaRPr lang="en-US" dirty="0"/>
          </a:p>
        </p:txBody>
      </p:sp>
      <p:sp>
        <p:nvSpPr>
          <p:cNvPr id="4" name="Footer Placeholder 3"/>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pPr/>
              <a:t>25</a:t>
            </a:fld>
            <a:endParaRPr lang="nb-NO" dirty="0"/>
          </a:p>
        </p:txBody>
      </p:sp>
      <p:sp>
        <p:nvSpPr>
          <p:cNvPr id="8" name="Oval 7"/>
          <p:cNvSpPr>
            <a:spLocks noChangeAspect="1"/>
          </p:cNvSpPr>
          <p:nvPr/>
        </p:nvSpPr>
        <p:spPr>
          <a:xfrm>
            <a:off x="539552" y="2636912"/>
            <a:ext cx="1620000" cy="16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954" b="1" dirty="0">
                <a:solidFill>
                  <a:schemeClr val="tx1"/>
                </a:solidFill>
              </a:rPr>
              <a:t>I.A.M.</a:t>
            </a:r>
          </a:p>
        </p:txBody>
      </p:sp>
      <p:sp>
        <p:nvSpPr>
          <p:cNvPr id="9" name="Oval 8"/>
          <p:cNvSpPr>
            <a:spLocks noChangeAspect="1"/>
          </p:cNvSpPr>
          <p:nvPr/>
        </p:nvSpPr>
        <p:spPr>
          <a:xfrm>
            <a:off x="3762000" y="2636912"/>
            <a:ext cx="1620000" cy="162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954" b="1" dirty="0">
                <a:solidFill>
                  <a:schemeClr val="tx1"/>
                </a:solidFill>
              </a:rPr>
              <a:t>C.G.E.</a:t>
            </a:r>
          </a:p>
        </p:txBody>
      </p:sp>
      <p:sp>
        <p:nvSpPr>
          <p:cNvPr id="10" name="Oval 9"/>
          <p:cNvSpPr>
            <a:spLocks noChangeAspect="1"/>
          </p:cNvSpPr>
          <p:nvPr/>
        </p:nvSpPr>
        <p:spPr>
          <a:xfrm>
            <a:off x="6984448" y="2636912"/>
            <a:ext cx="1620000" cy="16200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54" b="1" dirty="0"/>
              <a:t>P.E.</a:t>
            </a:r>
          </a:p>
        </p:txBody>
      </p:sp>
      <p:sp>
        <p:nvSpPr>
          <p:cNvPr id="12" name="Curved Down Arrow 11"/>
          <p:cNvSpPr/>
          <p:nvPr/>
        </p:nvSpPr>
        <p:spPr>
          <a:xfrm>
            <a:off x="4860032" y="1340768"/>
            <a:ext cx="2790400"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an 13"/>
          <p:cNvSpPr/>
          <p:nvPr/>
        </p:nvSpPr>
        <p:spPr>
          <a:xfrm>
            <a:off x="2195736" y="1700807"/>
            <a:ext cx="1494256" cy="1800201"/>
          </a:xfrm>
          <a:prstGeom prst="can">
            <a:avLst/>
          </a:prstGeom>
          <a:ln w="190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indent="-180000">
              <a:buFont typeface="Wingdings" panose="05000000000000000000" pitchFamily="2" charset="2"/>
              <a:buChar char="§"/>
            </a:pPr>
            <a:r>
              <a:rPr lang="en-US" sz="1500" dirty="0" smtClean="0">
                <a:solidFill>
                  <a:schemeClr val="tx1"/>
                </a:solidFill>
              </a:rPr>
              <a:t>Climate</a:t>
            </a:r>
          </a:p>
          <a:p>
            <a:pPr indent="-180000">
              <a:buFont typeface="Wingdings" panose="05000000000000000000" pitchFamily="2" charset="2"/>
              <a:buChar char="§"/>
            </a:pPr>
            <a:r>
              <a:rPr lang="en-US" sz="1500" dirty="0" smtClean="0">
                <a:solidFill>
                  <a:schemeClr val="tx1"/>
                </a:solidFill>
              </a:rPr>
              <a:t>Land use</a:t>
            </a:r>
          </a:p>
          <a:p>
            <a:pPr indent="-180000">
              <a:buFont typeface="Wingdings" panose="05000000000000000000" pitchFamily="2" charset="2"/>
              <a:buChar char="§"/>
            </a:pPr>
            <a:r>
              <a:rPr lang="en-US" sz="1500" dirty="0" smtClean="0">
                <a:solidFill>
                  <a:schemeClr val="tx1"/>
                </a:solidFill>
              </a:rPr>
              <a:t>Global trade</a:t>
            </a:r>
          </a:p>
          <a:p>
            <a:pPr indent="-180000">
              <a:buFont typeface="Wingdings" panose="05000000000000000000" pitchFamily="2" charset="2"/>
              <a:buChar char="§"/>
            </a:pPr>
            <a:r>
              <a:rPr lang="en-US" sz="1500" dirty="0" smtClean="0">
                <a:solidFill>
                  <a:schemeClr val="tx1"/>
                </a:solidFill>
              </a:rPr>
              <a:t>Emission ceilings / costs</a:t>
            </a:r>
            <a:endParaRPr lang="en-US" sz="1500" dirty="0">
              <a:solidFill>
                <a:schemeClr val="tx1"/>
              </a:solidFill>
            </a:endParaRPr>
          </a:p>
        </p:txBody>
      </p:sp>
      <p:sp>
        <p:nvSpPr>
          <p:cNvPr id="15" name="Can 14"/>
          <p:cNvSpPr/>
          <p:nvPr/>
        </p:nvSpPr>
        <p:spPr>
          <a:xfrm>
            <a:off x="5436096" y="2024844"/>
            <a:ext cx="1494256" cy="936104"/>
          </a:xfrm>
          <a:prstGeom prst="can">
            <a:avLst/>
          </a:prstGeom>
          <a:ln w="190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indent="-180000">
              <a:buFont typeface="Wingdings" panose="05000000000000000000" pitchFamily="2" charset="2"/>
              <a:buChar char="§"/>
            </a:pPr>
            <a:r>
              <a:rPr lang="en-US" sz="1500" dirty="0" smtClean="0">
                <a:solidFill>
                  <a:schemeClr val="tx1"/>
                </a:solidFill>
              </a:rPr>
              <a:t>Energy demand</a:t>
            </a:r>
          </a:p>
        </p:txBody>
      </p:sp>
      <p:sp>
        <p:nvSpPr>
          <p:cNvPr id="16" name="Curved Down Arrow 15"/>
          <p:cNvSpPr/>
          <p:nvPr/>
        </p:nvSpPr>
        <p:spPr>
          <a:xfrm rot="10800000">
            <a:off x="1403649" y="4221088"/>
            <a:ext cx="2790400"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10800000">
            <a:off x="4626097" y="4221088"/>
            <a:ext cx="2790400"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an 17"/>
          <p:cNvSpPr/>
          <p:nvPr/>
        </p:nvSpPr>
        <p:spPr>
          <a:xfrm>
            <a:off x="5436096" y="3933056"/>
            <a:ext cx="1494256" cy="936104"/>
          </a:xfrm>
          <a:prstGeom prst="can">
            <a:avLst/>
          </a:prstGeom>
          <a:ln w="190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indent="-180000">
              <a:buFont typeface="Wingdings" panose="05000000000000000000" pitchFamily="2" charset="2"/>
              <a:buChar char="§"/>
            </a:pPr>
            <a:r>
              <a:rPr lang="en-US" sz="1500" dirty="0" smtClean="0">
                <a:solidFill>
                  <a:schemeClr val="tx1"/>
                </a:solidFill>
              </a:rPr>
              <a:t>Energy prices</a:t>
            </a:r>
          </a:p>
        </p:txBody>
      </p:sp>
      <p:sp>
        <p:nvSpPr>
          <p:cNvPr id="19" name="Can 18"/>
          <p:cNvSpPr/>
          <p:nvPr/>
        </p:nvSpPr>
        <p:spPr>
          <a:xfrm>
            <a:off x="2141640" y="3933056"/>
            <a:ext cx="1494256" cy="936104"/>
          </a:xfrm>
          <a:prstGeom prst="can">
            <a:avLst/>
          </a:prstGeom>
          <a:ln w="190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indent="-180000">
              <a:buFont typeface="Wingdings" panose="05000000000000000000" pitchFamily="2" charset="2"/>
              <a:buChar char="§"/>
            </a:pPr>
            <a:r>
              <a:rPr lang="en-US" sz="1500" dirty="0" smtClean="0">
                <a:solidFill>
                  <a:schemeClr val="tx1"/>
                </a:solidFill>
              </a:rPr>
              <a:t>Outputs</a:t>
            </a:r>
          </a:p>
          <a:p>
            <a:pPr indent="-180000">
              <a:buFont typeface="Wingdings" panose="05000000000000000000" pitchFamily="2" charset="2"/>
              <a:buChar char="§"/>
            </a:pPr>
            <a:r>
              <a:rPr lang="en-US" sz="1500" dirty="0" smtClean="0">
                <a:solidFill>
                  <a:schemeClr val="tx1"/>
                </a:solidFill>
              </a:rPr>
              <a:t>Prices</a:t>
            </a:r>
          </a:p>
        </p:txBody>
      </p:sp>
    </p:spTree>
    <p:extLst>
      <p:ext uri="{BB962C8B-B14F-4D97-AF65-F5344CB8AC3E}">
        <p14:creationId xmlns:p14="http://schemas.microsoft.com/office/powerpoint/2010/main" val="382170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Challenges when linking models:</a:t>
            </a:r>
            <a:endParaRPr lang="en-US" dirty="0"/>
          </a:p>
        </p:txBody>
      </p:sp>
      <p:sp>
        <p:nvSpPr>
          <p:cNvPr id="15" name="Content Placeholder 14"/>
          <p:cNvSpPr>
            <a:spLocks noGrp="1"/>
          </p:cNvSpPr>
          <p:nvPr>
            <p:ph sz="quarter" idx="1"/>
          </p:nvPr>
        </p:nvSpPr>
        <p:spPr/>
        <p:txBody>
          <a:bodyPr>
            <a:normAutofit fontScale="92500" lnSpcReduction="20000"/>
          </a:bodyPr>
          <a:lstStyle/>
          <a:p>
            <a:r>
              <a:rPr lang="en-US" dirty="0" smtClean="0"/>
              <a:t>Differences in </a:t>
            </a:r>
          </a:p>
          <a:p>
            <a:pPr lvl="1"/>
            <a:r>
              <a:rPr lang="en-US" dirty="0" smtClean="0"/>
              <a:t>Granularity (level of detail)</a:t>
            </a:r>
          </a:p>
          <a:p>
            <a:pPr lvl="2"/>
            <a:r>
              <a:rPr lang="en-US" dirty="0" smtClean="0"/>
              <a:t>Spatial</a:t>
            </a:r>
          </a:p>
          <a:p>
            <a:pPr lvl="2"/>
            <a:r>
              <a:rPr lang="en-US" dirty="0" smtClean="0"/>
              <a:t>Temporal</a:t>
            </a:r>
          </a:p>
          <a:p>
            <a:pPr lvl="2"/>
            <a:r>
              <a:rPr lang="en-US" dirty="0" smtClean="0"/>
              <a:t>Technical</a:t>
            </a:r>
          </a:p>
          <a:p>
            <a:pPr lvl="1"/>
            <a:r>
              <a:rPr lang="en-US" dirty="0" smtClean="0"/>
              <a:t>Scope</a:t>
            </a:r>
          </a:p>
          <a:p>
            <a:pPr lvl="1"/>
            <a:r>
              <a:rPr lang="en-US" dirty="0" smtClean="0"/>
              <a:t>Units of measurement</a:t>
            </a:r>
          </a:p>
          <a:p>
            <a:pPr lvl="1"/>
            <a:r>
              <a:rPr lang="en-US" dirty="0" smtClean="0"/>
              <a:t>Underlying assumptions</a:t>
            </a:r>
          </a:p>
          <a:p>
            <a:r>
              <a:rPr lang="en-US" dirty="0" smtClean="0"/>
              <a:t>Version control</a:t>
            </a:r>
          </a:p>
          <a:p>
            <a:r>
              <a:rPr lang="en-US" dirty="0" smtClean="0"/>
              <a:t>Convergence</a:t>
            </a:r>
          </a:p>
          <a:p>
            <a:endParaRPr lang="en-US" dirty="0" smtClean="0"/>
          </a:p>
          <a:p>
            <a:endParaRPr lang="en-US" dirty="0" smtClean="0"/>
          </a:p>
        </p:txBody>
      </p:sp>
      <p:sp>
        <p:nvSpPr>
          <p:cNvPr id="6" name="Footer Placeholder 5"/>
          <p:cNvSpPr>
            <a:spLocks noGrp="1"/>
          </p:cNvSpPr>
          <p:nvPr>
            <p:ph type="ftr" sz="quarter" idx="11"/>
          </p:nvPr>
        </p:nvSpPr>
        <p:spPr/>
        <p:txBody>
          <a:bodyPr/>
          <a:lstStyle/>
          <a:p>
            <a:r>
              <a:rPr lang="en-US" smtClean="0"/>
              <a:t>Egging 2019 - Paris - NG in the European ET</a:t>
            </a:r>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pPr/>
              <a:t>26</a:t>
            </a:fld>
            <a:endParaRPr lang="nb-NO" dirty="0"/>
          </a:p>
        </p:txBody>
      </p:sp>
    </p:spTree>
    <p:extLst>
      <p:ext uri="{BB962C8B-B14F-4D97-AF65-F5344CB8AC3E}">
        <p14:creationId xmlns:p14="http://schemas.microsoft.com/office/powerpoint/2010/main" val="384316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Linking models – how?</a:t>
            </a:r>
            <a:endParaRPr lang="en-US" dirty="0"/>
          </a:p>
        </p:txBody>
      </p:sp>
      <p:sp>
        <p:nvSpPr>
          <p:cNvPr id="2" name="Content Placeholder 1"/>
          <p:cNvSpPr>
            <a:spLocks noGrp="1"/>
          </p:cNvSpPr>
          <p:nvPr>
            <p:ph sz="quarter" idx="1"/>
          </p:nvPr>
        </p:nvSpPr>
        <p:spPr/>
        <p:txBody>
          <a:bodyPr>
            <a:normAutofit fontScale="85000" lnSpcReduction="10000"/>
          </a:bodyPr>
          <a:lstStyle/>
          <a:p>
            <a:r>
              <a:rPr lang="en-US" dirty="0" smtClean="0"/>
              <a:t>Middleware</a:t>
            </a:r>
          </a:p>
          <a:p>
            <a:pPr lvl="1"/>
            <a:r>
              <a:rPr lang="en-US" dirty="0" smtClean="0"/>
              <a:t>all models exchange with one central DB:</a:t>
            </a:r>
          </a:p>
          <a:p>
            <a:pPr lvl="1"/>
            <a:r>
              <a:rPr lang="en-US" dirty="0" smtClean="0"/>
              <a:t>Reduce number of links from M(M-1) to 2(M+2)</a:t>
            </a:r>
          </a:p>
          <a:p>
            <a:r>
              <a:rPr lang="en-US" dirty="0" smtClean="0"/>
              <a:t>Upfront agreement on </a:t>
            </a:r>
          </a:p>
          <a:p>
            <a:pPr lvl="1"/>
            <a:r>
              <a:rPr lang="en-US" dirty="0" smtClean="0"/>
              <a:t>Technical, Spatial, Temporal resolutions</a:t>
            </a:r>
          </a:p>
          <a:p>
            <a:pPr lvl="1"/>
            <a:r>
              <a:rPr lang="en-US" dirty="0" smtClean="0"/>
              <a:t>Standardized data table formats</a:t>
            </a:r>
          </a:p>
          <a:p>
            <a:pPr lvl="1"/>
            <a:r>
              <a:rPr lang="en-US" dirty="0"/>
              <a:t>Units of measurement</a:t>
            </a:r>
          </a:p>
          <a:p>
            <a:pPr lvl="1"/>
            <a:r>
              <a:rPr lang="en-US" dirty="0" smtClean="0"/>
              <a:t>Unique identifiers for data sets and </a:t>
            </a:r>
            <a:r>
              <a:rPr lang="en-US" dirty="0" smtClean="0"/>
              <a:t>entries</a:t>
            </a:r>
          </a:p>
          <a:p>
            <a:pPr lvl="1"/>
            <a:r>
              <a:rPr lang="en-US" dirty="0" smtClean="0"/>
              <a:t>Documentation of data</a:t>
            </a:r>
            <a:endParaRPr lang="en-US" dirty="0" smtClean="0"/>
          </a:p>
          <a:p>
            <a:r>
              <a:rPr lang="en-US" dirty="0" smtClean="0"/>
              <a:t>Automated scripts for hard-linking</a:t>
            </a:r>
          </a:p>
        </p:txBody>
      </p:sp>
      <p:sp>
        <p:nvSpPr>
          <p:cNvPr id="9" name="Footer Placeholder 8"/>
          <p:cNvSpPr>
            <a:spLocks noGrp="1"/>
          </p:cNvSpPr>
          <p:nvPr>
            <p:ph type="ftr" sz="quarter" idx="11"/>
          </p:nvPr>
        </p:nvSpPr>
        <p:spPr/>
        <p:txBody>
          <a:bodyPr/>
          <a:lstStyle/>
          <a:p>
            <a:r>
              <a:rPr lang="en-US" smtClean="0"/>
              <a:t>Egging 2019 - Paris - NG in the European ET</a:t>
            </a:r>
            <a:endParaRPr lang="nb-NO"/>
          </a:p>
        </p:txBody>
      </p:sp>
      <p:sp>
        <p:nvSpPr>
          <p:cNvPr id="10" name="Slide Number Placeholder 9"/>
          <p:cNvSpPr>
            <a:spLocks noGrp="1"/>
          </p:cNvSpPr>
          <p:nvPr>
            <p:ph type="sldNum" sz="quarter" idx="12"/>
          </p:nvPr>
        </p:nvSpPr>
        <p:spPr/>
        <p:txBody>
          <a:bodyPr/>
          <a:lstStyle/>
          <a:p>
            <a:fld id="{FAEFB388-42AA-4DF2-851A-CCA4A06B24AA}" type="slidenum">
              <a:rPr lang="nb-NO" smtClean="0"/>
              <a:pPr/>
              <a:t>27</a:t>
            </a:fld>
            <a:endParaRPr lang="nb-NO" dirty="0"/>
          </a:p>
        </p:txBody>
      </p:sp>
    </p:spTree>
    <p:extLst>
      <p:ext uri="{BB962C8B-B14F-4D97-AF65-F5344CB8AC3E}">
        <p14:creationId xmlns:p14="http://schemas.microsoft.com/office/powerpoint/2010/main" val="423814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IIASA data exchange platform</a:t>
            </a:r>
            <a:endParaRPr lang="en-US" dirty="0"/>
          </a:p>
        </p:txBody>
      </p:sp>
      <p:sp>
        <p:nvSpPr>
          <p:cNvPr id="3" name="Content Placeholder 2"/>
          <p:cNvSpPr>
            <a:spLocks noGrp="1"/>
          </p:cNvSpPr>
          <p:nvPr>
            <p:ph idx="1"/>
          </p:nvPr>
        </p:nvSpPr>
        <p:spPr/>
        <p:txBody>
          <a:bodyPr/>
          <a:lstStyle/>
          <a:p>
            <a:r>
              <a:rPr lang="en-US" dirty="0"/>
              <a:t>Inputs </a:t>
            </a:r>
            <a:r>
              <a:rPr lang="en-US" i="1" dirty="0"/>
              <a:t>and</a:t>
            </a:r>
            <a:r>
              <a:rPr lang="en-US" dirty="0"/>
              <a:t> </a:t>
            </a:r>
            <a:r>
              <a:rPr lang="en-US" dirty="0" smtClean="0"/>
              <a:t>results</a:t>
            </a:r>
            <a:endParaRPr lang="en-US" dirty="0" smtClean="0">
              <a:hlinkClick r:id="rId2"/>
            </a:endParaRPr>
          </a:p>
          <a:p>
            <a:r>
              <a:rPr lang="en-US" dirty="0" smtClean="0">
                <a:hlinkClick r:id="rId2"/>
              </a:rPr>
              <a:t>https://data.ene.iiasa.ac.at/set-nav/</a:t>
            </a:r>
            <a:endParaRPr lang="en-US" dirty="0" smtClean="0"/>
          </a:p>
        </p:txBody>
      </p:sp>
      <p:sp>
        <p:nvSpPr>
          <p:cNvPr id="4" name="Footer Placeholder 3"/>
          <p:cNvSpPr>
            <a:spLocks noGrp="1"/>
          </p:cNvSpPr>
          <p:nvPr>
            <p:ph type="ftr" sz="quarter" idx="11"/>
          </p:nvPr>
        </p:nvSpPr>
        <p:spPr/>
        <p:txBody>
          <a:bodyPr/>
          <a:lstStyle/>
          <a:p>
            <a:r>
              <a:rPr lang="en-US" smtClean="0"/>
              <a:t>Egging 2019 - Paris - NG in the European ET</a:t>
            </a:r>
            <a:endParaRPr lang="nb-NO" dirty="0"/>
          </a:p>
        </p:txBody>
      </p:sp>
      <p:sp>
        <p:nvSpPr>
          <p:cNvPr id="5" name="Slide Number Placeholder 4"/>
          <p:cNvSpPr>
            <a:spLocks noGrp="1"/>
          </p:cNvSpPr>
          <p:nvPr>
            <p:ph type="sldNum" sz="quarter" idx="12"/>
          </p:nvPr>
        </p:nvSpPr>
        <p:spPr/>
        <p:txBody>
          <a:bodyPr/>
          <a:lstStyle/>
          <a:p>
            <a:r>
              <a:rPr lang="nb-NO" smtClean="0"/>
              <a:t>Slide </a:t>
            </a:r>
            <a:fld id="{FAEFB388-42AA-4DF2-851A-CCA4A06B24AA}" type="slidenum">
              <a:rPr lang="nb-NO" smtClean="0"/>
              <a:pPr/>
              <a:t>28</a:t>
            </a:fld>
            <a:endParaRPr lang="nb-NO" dirty="0"/>
          </a:p>
        </p:txBody>
      </p:sp>
    </p:spTree>
    <p:extLst>
      <p:ext uri="{BB962C8B-B14F-4D97-AF65-F5344CB8AC3E}">
        <p14:creationId xmlns:p14="http://schemas.microsoft.com/office/powerpoint/2010/main" val="227824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Decarbonization</a:t>
            </a:r>
            <a:r>
              <a:rPr lang="en-US" dirty="0" smtClean="0"/>
              <a:t> EU ENERGY SYSTEM – impact ON GAS</a:t>
            </a:r>
            <a:endParaRPr lang="en-US" dirty="0"/>
          </a:p>
        </p:txBody>
      </p:sp>
      <p:sp>
        <p:nvSpPr>
          <p:cNvPr id="4" name="Text Placeholder 3"/>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Egging 2019 - Paris - NG in the European ET</a:t>
            </a:r>
            <a:endParaRPr lang="nb-NO"/>
          </a:p>
        </p:txBody>
      </p:sp>
      <p:sp>
        <p:nvSpPr>
          <p:cNvPr id="3" name="Slide Number Placeholder 2"/>
          <p:cNvSpPr>
            <a:spLocks noGrp="1"/>
          </p:cNvSpPr>
          <p:nvPr>
            <p:ph type="sldNum" sz="quarter" idx="12"/>
          </p:nvPr>
        </p:nvSpPr>
        <p:spPr/>
        <p:txBody>
          <a:bodyPr/>
          <a:lstStyle/>
          <a:p>
            <a:fld id="{FAEFB388-42AA-4DF2-851A-CCA4A06B24AA}" type="slidenum">
              <a:rPr lang="nb-NO" smtClean="0"/>
              <a:t>29</a:t>
            </a:fld>
            <a:endParaRPr lang="nb-NO"/>
          </a:p>
        </p:txBody>
      </p:sp>
    </p:spTree>
    <p:extLst>
      <p:ext uri="{BB962C8B-B14F-4D97-AF65-F5344CB8AC3E}">
        <p14:creationId xmlns:p14="http://schemas.microsoft.com/office/powerpoint/2010/main" val="233981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b-NO" dirty="0" smtClean="0"/>
              <a:t>Main drivers and </a:t>
            </a:r>
            <a:r>
              <a:rPr lang="nb-NO" dirty="0" err="1" smtClean="0"/>
              <a:t>outlook</a:t>
            </a:r>
            <a:endParaRPr lang="nb-NO" dirty="0"/>
          </a:p>
        </p:txBody>
      </p:sp>
      <p:sp>
        <p:nvSpPr>
          <p:cNvPr id="7" name="Subtitle 6"/>
          <p:cNvSpPr>
            <a:spLocks noGrp="1"/>
          </p:cNvSpPr>
          <p:nvPr>
            <p:ph type="subTitle" idx="1"/>
          </p:nvPr>
        </p:nvSpPr>
        <p:spPr/>
        <p:txBody>
          <a:bodyPr/>
          <a:lstStyle/>
          <a:p>
            <a:endParaRPr lang="nb-NO"/>
          </a:p>
        </p:txBody>
      </p:sp>
    </p:spTree>
    <p:extLst>
      <p:ext uri="{BB962C8B-B14F-4D97-AF65-F5344CB8AC3E}">
        <p14:creationId xmlns:p14="http://schemas.microsoft.com/office/powerpoint/2010/main" val="341987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H2020 SET-</a:t>
            </a:r>
            <a:r>
              <a:rPr lang="en-US" dirty="0" err="1" smtClean="0"/>
              <a:t>Nav</a:t>
            </a:r>
            <a:r>
              <a:rPr lang="en-US" dirty="0" smtClean="0"/>
              <a:t/>
            </a:r>
            <a:br>
              <a:rPr lang="en-US" dirty="0" smtClean="0"/>
            </a:br>
            <a:r>
              <a:rPr lang="en-US" dirty="0" smtClean="0"/>
              <a:t>April 2016 - March 2019</a:t>
            </a:r>
            <a:endParaRPr lang="en-US" dirty="0"/>
          </a:p>
        </p:txBody>
      </p:sp>
      <p:sp>
        <p:nvSpPr>
          <p:cNvPr id="3" name="Text Placeholder 2"/>
          <p:cNvSpPr>
            <a:spLocks noGrp="1"/>
          </p:cNvSpPr>
          <p:nvPr>
            <p:ph type="body" idx="1"/>
          </p:nvPr>
        </p:nvSpPr>
        <p:spPr/>
        <p:txBody>
          <a:bodyPr/>
          <a:lstStyle/>
          <a:p>
            <a:r>
              <a:rPr lang="en-US" i="1" dirty="0"/>
              <a:t>Navigating the Roadmap for Clean, Secure and Efficient Energy </a:t>
            </a:r>
            <a:r>
              <a:rPr lang="en-US" i="1" dirty="0" smtClean="0"/>
              <a:t>Innovation</a:t>
            </a:r>
            <a:endParaRPr lang="en-US" dirty="0"/>
          </a:p>
        </p:txBody>
      </p:sp>
      <p:pic>
        <p:nvPicPr>
          <p:cNvPr id="6" name="Picture 5" descr="Figure_Flag of EU.png"/>
          <p:cNvPicPr>
            <a:picLocks noChangeAspect="1"/>
          </p:cNvPicPr>
          <p:nvPr/>
        </p:nvPicPr>
        <p:blipFill>
          <a:blip r:embed="rId2" cstate="print"/>
          <a:stretch>
            <a:fillRect/>
          </a:stretch>
        </p:blipFill>
        <p:spPr>
          <a:xfrm>
            <a:off x="6876256" y="188640"/>
            <a:ext cx="794937" cy="548680"/>
          </a:xfrm>
          <a:prstGeom prst="rect">
            <a:avLst/>
          </a:prstGeom>
        </p:spPr>
      </p:pic>
      <p:sp>
        <p:nvSpPr>
          <p:cNvPr id="7" name="Rectangle 6"/>
          <p:cNvSpPr/>
          <p:nvPr/>
        </p:nvSpPr>
        <p:spPr>
          <a:xfrm>
            <a:off x="7740352" y="247536"/>
            <a:ext cx="1326061" cy="430887"/>
          </a:xfrm>
          <a:prstGeom prst="rect">
            <a:avLst/>
          </a:prstGeom>
        </p:spPr>
        <p:txBody>
          <a:bodyPr wrap="square">
            <a:spAutoFit/>
          </a:bodyPr>
          <a:lstStyle/>
          <a:p>
            <a:pPr lvl="0" algn="ctr">
              <a:spcAft>
                <a:spcPts val="0"/>
              </a:spcAft>
            </a:pPr>
            <a:r>
              <a:rPr lang="en-US" sz="1100" dirty="0">
                <a:latin typeface="Calibri" panose="020F0502020204030204" pitchFamily="34" charset="0"/>
                <a:ea typeface="SimSun" panose="02010600030101010101" pitchFamily="2" charset="-122"/>
                <a:cs typeface="Arial" panose="020B0604020202020204" pitchFamily="34" charset="0"/>
              </a:rPr>
              <a:t>SET-</a:t>
            </a:r>
            <a:r>
              <a:rPr lang="en-US" sz="1100" dirty="0" err="1">
                <a:latin typeface="Calibri" panose="020F0502020204030204" pitchFamily="34" charset="0"/>
                <a:ea typeface="SimSun" panose="02010600030101010101" pitchFamily="2" charset="-122"/>
                <a:cs typeface="Arial" panose="020B0604020202020204" pitchFamily="34" charset="0"/>
              </a:rPr>
              <a:t>Nav</a:t>
            </a:r>
            <a:r>
              <a:rPr lang="en-US" sz="1100" dirty="0">
                <a:latin typeface="Calibri" panose="020F0502020204030204" pitchFamily="34" charset="0"/>
                <a:ea typeface="SimSun" panose="02010600030101010101" pitchFamily="2" charset="-122"/>
                <a:cs typeface="Arial" panose="020B0604020202020204" pitchFamily="34" charset="0"/>
              </a:rPr>
              <a:t> </a:t>
            </a:r>
            <a:r>
              <a:rPr lang="en-US" sz="1100" dirty="0" smtClean="0">
                <a:latin typeface="Calibri" panose="020F0502020204030204" pitchFamily="34" charset="0"/>
                <a:ea typeface="SimSun" panose="02010600030101010101" pitchFamily="2" charset="-122"/>
                <a:cs typeface="Arial" panose="020B0604020202020204" pitchFamily="34" charset="0"/>
              </a:rPr>
              <a:t>EC </a:t>
            </a:r>
            <a:r>
              <a:rPr lang="en-US" sz="1100" dirty="0">
                <a:latin typeface="Calibri" panose="020F0502020204030204" pitchFamily="34" charset="0"/>
                <a:ea typeface="SimSun" panose="02010600030101010101" pitchFamily="2" charset="-122"/>
                <a:cs typeface="Arial" panose="020B0604020202020204" pitchFamily="34" charset="0"/>
              </a:rPr>
              <a:t>H2020 </a:t>
            </a:r>
            <a:r>
              <a:rPr lang="en-US" sz="1100" dirty="0" smtClean="0">
                <a:latin typeface="Calibri" panose="020F0502020204030204" pitchFamily="34" charset="0"/>
                <a:ea typeface="SimSun" panose="02010600030101010101" pitchFamily="2" charset="-122"/>
                <a:cs typeface="Arial" panose="020B0604020202020204" pitchFamily="34" charset="0"/>
              </a:rPr>
              <a:t/>
            </a:r>
            <a:br>
              <a:rPr lang="en-US" sz="1100" dirty="0" smtClean="0">
                <a:latin typeface="Calibri" panose="020F0502020204030204" pitchFamily="34" charset="0"/>
                <a:ea typeface="SimSun" panose="02010600030101010101" pitchFamily="2" charset="-122"/>
                <a:cs typeface="Arial" panose="020B0604020202020204" pitchFamily="34" charset="0"/>
              </a:rPr>
            </a:br>
            <a:r>
              <a:rPr lang="en-US" sz="1100" dirty="0" smtClean="0">
                <a:latin typeface="Calibri" panose="020F0502020204030204" pitchFamily="34" charset="0"/>
                <a:ea typeface="SimSun" panose="02010600030101010101" pitchFamily="2" charset="-122"/>
                <a:cs typeface="Arial" panose="020B0604020202020204" pitchFamily="34" charset="0"/>
              </a:rPr>
              <a:t>grant 691843</a:t>
            </a:r>
            <a:endParaRPr lang="nb-NO" sz="1100" dirty="0">
              <a:latin typeface="Calibri" panose="020F0502020204030204" pitchFamily="34" charset="0"/>
              <a:ea typeface="SimSun" panose="02010600030101010101" pitchFamily="2" charset="-122"/>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30</a:t>
            </a:fld>
            <a:endParaRPr lang="nb-NO"/>
          </a:p>
        </p:txBody>
      </p:sp>
    </p:spTree>
    <p:extLst>
      <p:ext uri="{BB962C8B-B14F-4D97-AF65-F5344CB8AC3E}">
        <p14:creationId xmlns:p14="http://schemas.microsoft.com/office/powerpoint/2010/main" val="190111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80768" y="2808896"/>
            <a:ext cx="7970108" cy="1202792"/>
          </a:xfrm>
        </p:spPr>
        <p:txBody>
          <a:bodyPr>
            <a:normAutofit/>
          </a:bodyPr>
          <a:lstStyle/>
          <a:p>
            <a:pPr marL="0" indent="0">
              <a:buNone/>
            </a:pPr>
            <a:r>
              <a:rPr lang="en-US" b="1" dirty="0" smtClean="0">
                <a:solidFill>
                  <a:schemeClr val="accent1">
                    <a:lumMod val="50000"/>
                  </a:schemeClr>
                </a:solidFill>
                <a:latin typeface="Trebuchet MS" pitchFamily="34" charset="0"/>
              </a:rPr>
              <a:t>Case Study 7.4: </a:t>
            </a:r>
            <a:r>
              <a:rPr lang="en-GB" b="1" dirty="0" smtClean="0">
                <a:solidFill>
                  <a:schemeClr val="accent1">
                    <a:lumMod val="50000"/>
                  </a:schemeClr>
                </a:solidFill>
                <a:latin typeface="Trebuchet MS" pitchFamily="34" charset="0"/>
              </a:rPr>
              <a:t>Unlocking flexibility and synergy in electric power and natural gas supply </a:t>
            </a:r>
            <a:r>
              <a:rPr lang="en-GB" b="1" dirty="0" smtClean="0">
                <a:solidFill>
                  <a:schemeClr val="accent1">
                    <a:lumMod val="50000"/>
                  </a:schemeClr>
                </a:solidFill>
                <a:latin typeface="Trebuchet MS" pitchFamily="34" charset="0"/>
              </a:rPr>
              <a:t>systems </a:t>
            </a:r>
            <a:endParaRPr lang="el-GR" dirty="0"/>
          </a:p>
        </p:txBody>
      </p:sp>
      <p:sp>
        <p:nvSpPr>
          <p:cNvPr id="11" name="Text Placeholder 3"/>
          <p:cNvSpPr>
            <a:spLocks noGrp="1"/>
          </p:cNvSpPr>
          <p:nvPr>
            <p:ph type="body" sz="quarter" idx="14"/>
          </p:nvPr>
        </p:nvSpPr>
        <p:spPr>
          <a:xfrm>
            <a:off x="136183" y="4509121"/>
            <a:ext cx="6019994" cy="792284"/>
          </a:xfrm>
        </p:spPr>
        <p:txBody>
          <a:bodyPr>
            <a:noAutofit/>
          </a:bodyPr>
          <a:lstStyle/>
          <a:p>
            <a:pPr marL="0" indent="0">
              <a:buNone/>
            </a:pPr>
            <a:r>
              <a:rPr lang="en-GB" sz="1200" i="1" dirty="0" smtClean="0"/>
              <a:t>Pedro Crespo del Granado</a:t>
            </a:r>
            <a:r>
              <a:rPr lang="en-GB" sz="1200" dirty="0" smtClean="0"/>
              <a:t>, Christian </a:t>
            </a:r>
            <a:r>
              <a:rPr lang="en-GB" sz="1200" dirty="0"/>
              <a:t>Skar, Hector </a:t>
            </a:r>
            <a:r>
              <a:rPr lang="en-GB" sz="1200" dirty="0" err="1"/>
              <a:t>Marañon</a:t>
            </a:r>
            <a:r>
              <a:rPr lang="en-GB" sz="1200" dirty="0"/>
              <a:t> Ledesma (NTNU</a:t>
            </a:r>
            <a:r>
              <a:rPr lang="en-GB" sz="1200" dirty="0" smtClean="0"/>
              <a:t>); </a:t>
            </a:r>
            <a:r>
              <a:rPr lang="en-GB" sz="1200" dirty="0" err="1" smtClean="0"/>
              <a:t>Blazhe</a:t>
            </a:r>
            <a:r>
              <a:rPr lang="en-GB" sz="1200" dirty="0" smtClean="0"/>
              <a:t> </a:t>
            </a:r>
            <a:r>
              <a:rPr lang="en-GB" sz="1200" dirty="0" err="1"/>
              <a:t>Gjorgiev</a:t>
            </a:r>
            <a:r>
              <a:rPr lang="en-GB" sz="1200" dirty="0"/>
              <a:t>, Giovanni </a:t>
            </a:r>
            <a:r>
              <a:rPr lang="en-GB" sz="1200" dirty="0" err="1"/>
              <a:t>Sansavini</a:t>
            </a:r>
            <a:r>
              <a:rPr lang="en-GB" sz="1200" dirty="0"/>
              <a:t>, Andrea </a:t>
            </a:r>
            <a:r>
              <a:rPr lang="en-GB" sz="1200" dirty="0" err="1"/>
              <a:t>Antenucci</a:t>
            </a:r>
            <a:r>
              <a:rPr lang="en-GB" sz="1200" dirty="0"/>
              <a:t> (ETH Zurich</a:t>
            </a:r>
            <a:r>
              <a:rPr lang="en-GB" sz="1200" dirty="0" smtClean="0"/>
              <a:t>); Luis </a:t>
            </a:r>
            <a:r>
              <a:rPr lang="en-GB" sz="1200" dirty="0"/>
              <a:t>Olmos, Quentin </a:t>
            </a:r>
            <a:r>
              <a:rPr lang="en-GB" sz="1200" dirty="0" err="1"/>
              <a:t>Ploussard</a:t>
            </a:r>
            <a:r>
              <a:rPr lang="en-GB" sz="1200" dirty="0"/>
              <a:t>, Sara </a:t>
            </a:r>
            <a:r>
              <a:rPr lang="en-GB" sz="1200" dirty="0" err="1"/>
              <a:t>Lumbreras</a:t>
            </a:r>
            <a:r>
              <a:rPr lang="en-GB" sz="1200" dirty="0"/>
              <a:t>, Andres Ramos (</a:t>
            </a:r>
            <a:r>
              <a:rPr lang="en-GB" sz="1200" dirty="0" err="1"/>
              <a:t>Univerisidad</a:t>
            </a:r>
            <a:r>
              <a:rPr lang="en-GB" sz="1200" dirty="0"/>
              <a:t> </a:t>
            </a:r>
            <a:r>
              <a:rPr lang="en-GB" sz="1200" dirty="0" err="1"/>
              <a:t>Pontificia</a:t>
            </a:r>
            <a:r>
              <a:rPr lang="en-GB" sz="1200" dirty="0"/>
              <a:t> </a:t>
            </a:r>
            <a:r>
              <a:rPr lang="en-GB" sz="1200" dirty="0" err="1"/>
              <a:t>Comillas</a:t>
            </a:r>
            <a:r>
              <a:rPr lang="en-GB" sz="1200" dirty="0"/>
              <a:t>)</a:t>
            </a:r>
          </a:p>
          <a:p>
            <a:pPr marL="0" indent="0">
              <a:buNone/>
            </a:pPr>
            <a:endParaRPr lang="el-GR"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13" y="6013334"/>
            <a:ext cx="1078992" cy="358902"/>
          </a:xfrm>
          <a:prstGeom prst="rect">
            <a:avLst/>
          </a:prstGeom>
        </p:spPr>
      </p:pic>
      <p:pic>
        <p:nvPicPr>
          <p:cNvPr id="9" name="Picture 2" descr="Bilderesultat for comillas pontifical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6888" y="5978690"/>
            <a:ext cx="797000" cy="402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ilderesultat for eth zurich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40" t="32080" r="8443" b="32090"/>
          <a:stretch/>
        </p:blipFill>
        <p:spPr bwMode="auto">
          <a:xfrm>
            <a:off x="1475656" y="6046211"/>
            <a:ext cx="1109545" cy="263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04248" y="1340768"/>
            <a:ext cx="2249308" cy="919089"/>
          </a:xfrm>
          <a:prstGeom prst="rect">
            <a:avLst/>
          </a:prstGeom>
        </p:spPr>
        <p:txBody>
          <a:bodyPr wrap="square" lIns="36000" tIns="36000" rIns="36000" bIns="36000">
            <a:spAutoFit/>
          </a:bodyPr>
          <a:lstStyle/>
          <a:p>
            <a:r>
              <a:rPr lang="en-GB" sz="1100" dirty="0">
                <a:solidFill>
                  <a:srgbClr val="2A4953"/>
                </a:solidFill>
                <a:latin typeface="Myriad Pro"/>
                <a:ea typeface="Times New Roman" panose="02020603050405020304" pitchFamily="18" charset="0"/>
                <a:cs typeface="Times New Roman" panose="02020603050405020304" pitchFamily="18" charset="0"/>
              </a:rPr>
              <a:t>The </a:t>
            </a:r>
            <a:r>
              <a:rPr lang="en-GB" sz="1100" dirty="0" smtClean="0">
                <a:solidFill>
                  <a:srgbClr val="2A4953"/>
                </a:solidFill>
                <a:latin typeface="Myriad Pro"/>
                <a:ea typeface="Times New Roman" panose="02020603050405020304" pitchFamily="18" charset="0"/>
                <a:cs typeface="Times New Roman" panose="02020603050405020304" pitchFamily="18" charset="0"/>
              </a:rPr>
              <a:t>SET-</a:t>
            </a:r>
            <a:r>
              <a:rPr lang="en-GB" sz="1100" dirty="0" err="1" smtClean="0">
                <a:solidFill>
                  <a:srgbClr val="2A4953"/>
                </a:solidFill>
                <a:latin typeface="Myriad Pro"/>
                <a:ea typeface="Times New Roman" panose="02020603050405020304" pitchFamily="18" charset="0"/>
                <a:cs typeface="Times New Roman" panose="02020603050405020304" pitchFamily="18" charset="0"/>
              </a:rPr>
              <a:t>Nav</a:t>
            </a:r>
            <a:r>
              <a:rPr lang="en-GB" sz="1100" dirty="0" smtClean="0">
                <a:solidFill>
                  <a:srgbClr val="2A4953"/>
                </a:solidFill>
                <a:latin typeface="Myriad Pro"/>
                <a:ea typeface="Times New Roman" panose="02020603050405020304" pitchFamily="18" charset="0"/>
                <a:cs typeface="Times New Roman" panose="02020603050405020304" pitchFamily="18" charset="0"/>
              </a:rPr>
              <a:t> project </a:t>
            </a:r>
            <a:r>
              <a:rPr lang="en-GB" sz="1100" dirty="0">
                <a:solidFill>
                  <a:srgbClr val="2A4953"/>
                </a:solidFill>
                <a:latin typeface="Myriad Pro"/>
                <a:ea typeface="Times New Roman" panose="02020603050405020304" pitchFamily="18" charset="0"/>
                <a:cs typeface="Times New Roman" panose="02020603050405020304" pitchFamily="18" charset="0"/>
              </a:rPr>
              <a:t>has received funding from the European Union’s Horizon 2020 research and innovation programme under grant agreement no. 691843 (SET-</a:t>
            </a:r>
            <a:r>
              <a:rPr lang="en-GB" sz="1100" dirty="0" err="1">
                <a:solidFill>
                  <a:srgbClr val="2A4953"/>
                </a:solidFill>
                <a:latin typeface="Myriad Pro"/>
                <a:ea typeface="Times New Roman" panose="02020603050405020304" pitchFamily="18" charset="0"/>
                <a:cs typeface="Times New Roman" panose="02020603050405020304" pitchFamily="18" charset="0"/>
              </a:rPr>
              <a:t>Nav</a:t>
            </a:r>
            <a:r>
              <a:rPr lang="en-GB" sz="1100" dirty="0">
                <a:solidFill>
                  <a:srgbClr val="2A4953"/>
                </a:solidFill>
                <a:latin typeface="Myriad Pro"/>
                <a:ea typeface="Times New Roman" panose="02020603050405020304" pitchFamily="18" charset="0"/>
                <a:cs typeface="Times New Roman" panose="02020603050405020304" pitchFamily="18" charset="0"/>
              </a:rPr>
              <a:t>).</a:t>
            </a:r>
            <a:endParaRPr lang="en-US" sz="1100" dirty="0"/>
          </a:p>
        </p:txBody>
      </p:sp>
    </p:spTree>
    <p:extLst>
      <p:ext uri="{BB962C8B-B14F-4D97-AF65-F5344CB8AC3E}">
        <p14:creationId xmlns:p14="http://schemas.microsoft.com/office/powerpoint/2010/main" val="2721264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447194" y="332656"/>
            <a:ext cx="4703400" cy="70207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b="1" dirty="0">
                <a:latin typeface="Verdana" panose="020B0604030504040204" pitchFamily="34" charset="0"/>
                <a:ea typeface="Verdana" panose="020B0604030504040204" pitchFamily="34" charset="0"/>
                <a:cs typeface="Verdana" panose="020B0604030504040204" pitchFamily="34" charset="0"/>
              </a:rPr>
              <a:t>Modelling framework</a:t>
            </a:r>
            <a:endParaRPr lang="el-GR" sz="2100" b="1" dirty="0">
              <a:latin typeface="Verdana" panose="020B0604030504040204" pitchFamily="34" charset="0"/>
              <a:ea typeface="Verdana" panose="020B0604030504040204" pitchFamily="34" charset="0"/>
              <a:cs typeface="Verdana" panose="020B0604030504040204" pitchFamily="34" charset="0"/>
            </a:endParaRPr>
          </a:p>
        </p:txBody>
      </p:sp>
      <p:pic>
        <p:nvPicPr>
          <p:cNvPr id="38" name="Picture 3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36" y="1052737"/>
            <a:ext cx="5471916" cy="4198364"/>
          </a:xfrm>
          <a:prstGeom prst="rect">
            <a:avLst/>
          </a:prstGeom>
          <a:noFill/>
          <a:ln>
            <a:noFill/>
          </a:ln>
        </p:spPr>
      </p:pic>
      <p:pic>
        <p:nvPicPr>
          <p:cNvPr id="2" name="Picture 1"/>
          <p:cNvPicPr>
            <a:picLocks noChangeAspect="1"/>
          </p:cNvPicPr>
          <p:nvPr/>
        </p:nvPicPr>
        <p:blipFill>
          <a:blip r:embed="rId3"/>
          <a:stretch>
            <a:fillRect/>
          </a:stretch>
        </p:blipFill>
        <p:spPr>
          <a:xfrm>
            <a:off x="6156176" y="1484784"/>
            <a:ext cx="2690951" cy="3238667"/>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13" y="6013334"/>
            <a:ext cx="1078992" cy="358902"/>
          </a:xfrm>
          <a:prstGeom prst="rect">
            <a:avLst/>
          </a:prstGeom>
        </p:spPr>
      </p:pic>
      <p:pic>
        <p:nvPicPr>
          <p:cNvPr id="44" name="Picture 2" descr="Bilderesultat for comillas pontifical universit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6888" y="5978690"/>
            <a:ext cx="797000" cy="4026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Bilderesultat for eth zurich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40" t="32080" r="8443" b="32090"/>
          <a:stretch/>
        </p:blipFill>
        <p:spPr bwMode="auto">
          <a:xfrm>
            <a:off x="1475656" y="6046211"/>
            <a:ext cx="1109545" cy="2631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7614" y="5978689"/>
            <a:ext cx="1315468" cy="415411"/>
          </a:xfrm>
          <a:prstGeom prst="rect">
            <a:avLst/>
          </a:prstGeom>
        </p:spPr>
      </p:pic>
    </p:spTree>
    <p:extLst>
      <p:ext uri="{BB962C8B-B14F-4D97-AF65-F5344CB8AC3E}">
        <p14:creationId xmlns:p14="http://schemas.microsoft.com/office/powerpoint/2010/main" val="868600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Flag of EU.png"/>
          <p:cNvPicPr>
            <a:picLocks noChangeAspect="1"/>
          </p:cNvPicPr>
          <p:nvPr/>
        </p:nvPicPr>
        <p:blipFill>
          <a:blip r:embed="rId2" cstate="print"/>
          <a:stretch>
            <a:fillRect/>
          </a:stretch>
        </p:blipFill>
        <p:spPr>
          <a:xfrm>
            <a:off x="8317349" y="684177"/>
            <a:ext cx="719147" cy="436941"/>
          </a:xfrm>
          <a:prstGeom prst="rect">
            <a:avLst/>
          </a:prstGeom>
        </p:spPr>
      </p:pic>
      <p:sp>
        <p:nvSpPr>
          <p:cNvPr id="4" name="Title 2"/>
          <p:cNvSpPr txBox="1">
            <a:spLocks/>
          </p:cNvSpPr>
          <p:nvPr/>
        </p:nvSpPr>
        <p:spPr>
          <a:xfrm>
            <a:off x="467544" y="343969"/>
            <a:ext cx="6449423" cy="70207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Verdana" panose="020B0604030504040204" pitchFamily="34" charset="0"/>
                <a:ea typeface="Verdana" panose="020B0604030504040204" pitchFamily="34" charset="0"/>
                <a:cs typeface="Verdana" panose="020B0604030504040204" pitchFamily="34" charset="0"/>
              </a:rPr>
              <a:t>Cases</a:t>
            </a:r>
            <a:endParaRPr lang="el-GR" sz="28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Θέση περιεχομένου 2"/>
          <p:cNvSpPr txBox="1">
            <a:spLocks/>
          </p:cNvSpPr>
          <p:nvPr/>
        </p:nvSpPr>
        <p:spPr>
          <a:xfrm>
            <a:off x="539552" y="1052736"/>
            <a:ext cx="7848872" cy="4896544"/>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57175" indent="-257175" algn="l">
              <a:buFont typeface="Wingdings" panose="05000000000000000000" pitchFamily="2" charset="2"/>
              <a:buChar char="§"/>
            </a:pPr>
            <a:r>
              <a:rPr lang="en-US" sz="1800" dirty="0">
                <a:solidFill>
                  <a:schemeClr val="tx1"/>
                </a:solidFill>
                <a:latin typeface="Trebuchet MS" panose="020B0603020202020204" pitchFamily="34" charset="0"/>
              </a:rPr>
              <a:t>All models calibrated to PRIMES </a:t>
            </a:r>
            <a:r>
              <a:rPr lang="en-US" sz="1800" dirty="0" err="1">
                <a:solidFill>
                  <a:schemeClr val="tx1"/>
                </a:solidFill>
                <a:latin typeface="Trebuchet MS" panose="020B0603020202020204" pitchFamily="34" charset="0"/>
              </a:rPr>
              <a:t>decarboniz</a:t>
            </a:r>
            <a:r>
              <a:rPr lang="en-US" sz="1800" dirty="0">
                <a:solidFill>
                  <a:schemeClr val="tx1"/>
                </a:solidFill>
                <a:latin typeface="Trebuchet MS" panose="020B0603020202020204" pitchFamily="34" charset="0"/>
              </a:rPr>
              <a:t> scenario</a:t>
            </a:r>
            <a:r>
              <a:rPr lang="en-US" sz="1600" dirty="0">
                <a:solidFill>
                  <a:schemeClr val="tx1"/>
                </a:solidFill>
                <a:latin typeface="Trebuchet MS" panose="020B0603020202020204" pitchFamily="34" charset="0"/>
              </a:rPr>
              <a:t> (E3MLab &amp; IIASA 2016</a:t>
            </a:r>
            <a:r>
              <a:rPr lang="en-US" sz="1600" dirty="0" smtClean="0">
                <a:solidFill>
                  <a:schemeClr val="tx1"/>
                </a:solidFill>
                <a:latin typeface="Trebuchet MS" panose="020B0603020202020204" pitchFamily="34" charset="0"/>
              </a:rPr>
              <a:t>)</a:t>
            </a:r>
            <a:endParaRPr lang="en-US" sz="1700" baseline="30000" dirty="0">
              <a:solidFill>
                <a:srgbClr val="FF0000"/>
              </a:solidFill>
              <a:latin typeface="Trebuchet MS" panose="020B0603020202020204" pitchFamily="34" charset="0"/>
            </a:endParaRPr>
          </a:p>
          <a:p>
            <a:pPr marL="257175" indent="-257175" algn="l">
              <a:buFont typeface="Wingdings" panose="05000000000000000000" pitchFamily="2" charset="2"/>
              <a:buChar char="§"/>
            </a:pPr>
            <a:r>
              <a:rPr lang="en-US" sz="1800" dirty="0" smtClean="0">
                <a:solidFill>
                  <a:schemeClr val="tx1"/>
                </a:solidFill>
                <a:latin typeface="Trebuchet MS" panose="020B0603020202020204" pitchFamily="34" charset="0"/>
              </a:rPr>
              <a:t>Nuclear restricted [current cap levels; no replacement]</a:t>
            </a:r>
            <a:endParaRPr lang="en-US" sz="1800" dirty="0">
              <a:solidFill>
                <a:schemeClr val="tx1"/>
              </a:solidFill>
              <a:latin typeface="Trebuchet MS" panose="020B0603020202020204" pitchFamily="34" charset="0"/>
            </a:endParaRPr>
          </a:p>
          <a:p>
            <a:pPr marL="257175" indent="-257175" algn="l">
              <a:buFont typeface="Wingdings" panose="05000000000000000000" pitchFamily="2" charset="2"/>
              <a:buChar char="§"/>
            </a:pPr>
            <a:r>
              <a:rPr lang="en-US" sz="1800" dirty="0">
                <a:solidFill>
                  <a:schemeClr val="tx1"/>
                </a:solidFill>
                <a:latin typeface="Trebuchet MS" panose="020B0603020202020204" pitchFamily="34" charset="0"/>
              </a:rPr>
              <a:t>No CCS</a:t>
            </a:r>
          </a:p>
          <a:p>
            <a:pPr marL="257175" indent="-257175" algn="l">
              <a:buFont typeface="Wingdings" panose="05000000000000000000" pitchFamily="2" charset="2"/>
              <a:buChar char="§"/>
            </a:pPr>
            <a:r>
              <a:rPr lang="en-US" sz="1800" b="1" dirty="0">
                <a:solidFill>
                  <a:schemeClr val="tx1"/>
                </a:solidFill>
                <a:latin typeface="Trebuchet MS" panose="020B0603020202020204" pitchFamily="34" charset="0"/>
              </a:rPr>
              <a:t>Flexi-Grid </a:t>
            </a:r>
            <a:r>
              <a:rPr lang="en-US" sz="1800" b="1" dirty="0" smtClean="0">
                <a:solidFill>
                  <a:schemeClr val="tx1"/>
                </a:solidFill>
                <a:latin typeface="Trebuchet MS" panose="020B0603020202020204" pitchFamily="34" charset="0"/>
              </a:rPr>
              <a:t>- Transmission</a:t>
            </a:r>
            <a:endParaRPr lang="en-US" sz="1800" b="1" dirty="0">
              <a:solidFill>
                <a:schemeClr val="tx1"/>
              </a:solidFill>
              <a:latin typeface="Trebuchet MS" panose="020B0603020202020204" pitchFamily="34" charset="0"/>
            </a:endParaRPr>
          </a:p>
          <a:p>
            <a:pPr marL="873919" lvl="1" indent="-133350" algn="l">
              <a:buFont typeface="Wingdings" panose="05000000000000000000" pitchFamily="2" charset="2"/>
              <a:buChar char="§"/>
            </a:pPr>
            <a:r>
              <a:rPr lang="en-US" sz="1800" dirty="0" smtClean="0">
                <a:solidFill>
                  <a:schemeClr val="tx1"/>
                </a:solidFill>
                <a:latin typeface="Trebuchet MS" panose="020B0603020202020204" pitchFamily="34" charset="0"/>
              </a:rPr>
              <a:t>Transmission expansion allowed (Electricity)</a:t>
            </a:r>
          </a:p>
          <a:p>
            <a:pPr marL="873919" lvl="1" indent="-133350" algn="l">
              <a:buFont typeface="Wingdings" panose="05000000000000000000" pitchFamily="2" charset="2"/>
              <a:buChar char="§"/>
            </a:pPr>
            <a:r>
              <a:rPr lang="en-US" sz="1800" dirty="0" smtClean="0">
                <a:solidFill>
                  <a:schemeClr val="tx1"/>
                </a:solidFill>
                <a:latin typeface="Trebuchet MS" panose="020B0603020202020204" pitchFamily="34" charset="0"/>
              </a:rPr>
              <a:t>EMPIRE: intra-day </a:t>
            </a:r>
            <a:r>
              <a:rPr lang="en-US" sz="1800" dirty="0">
                <a:solidFill>
                  <a:schemeClr val="tx1"/>
                </a:solidFill>
                <a:latin typeface="Trebuchet MS" panose="020B0603020202020204" pitchFamily="34" charset="0"/>
              </a:rPr>
              <a:t>demand </a:t>
            </a:r>
            <a:r>
              <a:rPr lang="en-US" sz="1800" dirty="0" smtClean="0">
                <a:solidFill>
                  <a:schemeClr val="tx1"/>
                </a:solidFill>
                <a:latin typeface="Trebuchet MS" panose="020B0603020202020204" pitchFamily="34" charset="0"/>
              </a:rPr>
              <a:t>response + curtailment</a:t>
            </a:r>
            <a:endParaRPr lang="en-US" sz="1800" dirty="0">
              <a:solidFill>
                <a:schemeClr val="tx1"/>
              </a:solidFill>
              <a:latin typeface="Trebuchet MS" panose="020B0603020202020204" pitchFamily="34" charset="0"/>
            </a:endParaRPr>
          </a:p>
          <a:p>
            <a:pPr marL="740569" lvl="1" algn="l"/>
            <a:r>
              <a:rPr lang="en-US" sz="1800" i="1" dirty="0" smtClean="0">
                <a:solidFill>
                  <a:schemeClr val="tx1"/>
                </a:solidFill>
                <a:latin typeface="Trebuchet MS" panose="020B0603020202020204" pitchFamily="34" charset="0"/>
                <a:sym typeface="Wingdings" panose="05000000000000000000" pitchFamily="2" charset="2"/>
              </a:rPr>
              <a:t> </a:t>
            </a:r>
            <a:r>
              <a:rPr lang="en-US" sz="1800" i="1" dirty="0" smtClean="0">
                <a:solidFill>
                  <a:schemeClr val="tx1"/>
                </a:solidFill>
                <a:latin typeface="Trebuchet MS" panose="020B0603020202020204" pitchFamily="34" charset="0"/>
              </a:rPr>
              <a:t>Grid </a:t>
            </a:r>
            <a:r>
              <a:rPr lang="en-US" sz="1800" i="1" dirty="0">
                <a:solidFill>
                  <a:schemeClr val="tx1"/>
                </a:solidFill>
                <a:latin typeface="Trebuchet MS" panose="020B0603020202020204" pitchFamily="34" charset="0"/>
              </a:rPr>
              <a:t>expansion &amp; hydro </a:t>
            </a:r>
            <a:r>
              <a:rPr lang="en-US" sz="1800" i="1" dirty="0" smtClean="0">
                <a:solidFill>
                  <a:schemeClr val="tx1"/>
                </a:solidFill>
                <a:latin typeface="Trebuchet MS" panose="020B0603020202020204" pitchFamily="34" charset="0"/>
              </a:rPr>
              <a:t>main </a:t>
            </a:r>
            <a:r>
              <a:rPr lang="en-US" sz="1800" i="1" dirty="0">
                <a:solidFill>
                  <a:schemeClr val="tx1"/>
                </a:solidFill>
                <a:latin typeface="Trebuchet MS" panose="020B0603020202020204" pitchFamily="34" charset="0"/>
              </a:rPr>
              <a:t>sources </a:t>
            </a:r>
            <a:r>
              <a:rPr lang="en-US" sz="1800" i="1" dirty="0" smtClean="0">
                <a:solidFill>
                  <a:schemeClr val="tx1"/>
                </a:solidFill>
                <a:latin typeface="Trebuchet MS" panose="020B0603020202020204" pitchFamily="34" charset="0"/>
              </a:rPr>
              <a:t>flexibility</a:t>
            </a:r>
            <a:endParaRPr lang="en-US" sz="1800" i="1" dirty="0">
              <a:solidFill>
                <a:schemeClr val="tx1"/>
              </a:solidFill>
              <a:latin typeface="Trebuchet MS" panose="020B0603020202020204" pitchFamily="34" charset="0"/>
            </a:endParaRPr>
          </a:p>
          <a:p>
            <a:pPr marL="257175" indent="-257175" algn="l">
              <a:buFont typeface="Wingdings" panose="05000000000000000000" pitchFamily="2" charset="2"/>
              <a:buChar char="§"/>
            </a:pPr>
            <a:r>
              <a:rPr lang="en-US" sz="1800" b="1" dirty="0" smtClean="0">
                <a:solidFill>
                  <a:schemeClr val="tx1"/>
                </a:solidFill>
                <a:latin typeface="Trebuchet MS" panose="020B0603020202020204" pitchFamily="34" charset="0"/>
              </a:rPr>
              <a:t>Flexi-1 – electricity storage</a:t>
            </a:r>
            <a:endParaRPr lang="en-US" sz="1800" b="1" dirty="0">
              <a:solidFill>
                <a:schemeClr val="tx1"/>
              </a:solidFill>
              <a:latin typeface="Trebuchet MS" panose="020B0603020202020204" pitchFamily="34" charset="0"/>
            </a:endParaRPr>
          </a:p>
          <a:p>
            <a:pPr marL="873919" lvl="1" indent="-133350" algn="l">
              <a:buFont typeface="Wingdings" panose="05000000000000000000" pitchFamily="2" charset="2"/>
              <a:buChar char="§"/>
            </a:pPr>
            <a:r>
              <a:rPr lang="en-US" sz="1800" dirty="0">
                <a:solidFill>
                  <a:schemeClr val="tx1"/>
                </a:solidFill>
                <a:latin typeface="Trebuchet MS" panose="020B0603020202020204" pitchFamily="34" charset="0"/>
              </a:rPr>
              <a:t>Transmission is </a:t>
            </a:r>
            <a:r>
              <a:rPr lang="en-US" sz="1800" dirty="0" smtClean="0">
                <a:solidFill>
                  <a:schemeClr val="tx1"/>
                </a:solidFill>
                <a:latin typeface="Trebuchet MS" panose="020B0603020202020204" pitchFamily="34" charset="0"/>
              </a:rPr>
              <a:t>restricted [current levels + 10Y ENTSO-E NW plan]</a:t>
            </a:r>
            <a:endParaRPr lang="en-US" sz="1800" dirty="0">
              <a:solidFill>
                <a:schemeClr val="tx1"/>
              </a:solidFill>
              <a:latin typeface="Trebuchet MS" panose="020B0603020202020204" pitchFamily="34" charset="0"/>
            </a:endParaRPr>
          </a:p>
          <a:p>
            <a:pPr marL="740569" lvl="1" algn="l"/>
            <a:r>
              <a:rPr lang="en-US" sz="1800" dirty="0" smtClean="0">
                <a:solidFill>
                  <a:schemeClr val="tx1"/>
                </a:solidFill>
                <a:latin typeface="Trebuchet MS" panose="020B0603020202020204" pitchFamily="34" charset="0"/>
                <a:sym typeface="Wingdings" panose="05000000000000000000" pitchFamily="2" charset="2"/>
              </a:rPr>
              <a:t> </a:t>
            </a:r>
            <a:r>
              <a:rPr lang="en-US" sz="1800" dirty="0" smtClean="0">
                <a:solidFill>
                  <a:schemeClr val="tx1"/>
                </a:solidFill>
                <a:latin typeface="Trebuchet MS" panose="020B0603020202020204" pitchFamily="34" charset="0"/>
              </a:rPr>
              <a:t>More </a:t>
            </a:r>
            <a:r>
              <a:rPr lang="en-US" sz="1800" dirty="0">
                <a:solidFill>
                  <a:schemeClr val="tx1"/>
                </a:solidFill>
                <a:latin typeface="Trebuchet MS" panose="020B0603020202020204" pitchFamily="34" charset="0"/>
              </a:rPr>
              <a:t>electricity storage </a:t>
            </a:r>
            <a:r>
              <a:rPr lang="en-US" sz="1800" dirty="0" smtClean="0">
                <a:solidFill>
                  <a:schemeClr val="tx1"/>
                </a:solidFill>
                <a:latin typeface="Trebuchet MS" panose="020B0603020202020204" pitchFamily="34" charset="0"/>
              </a:rPr>
              <a:t>and gas </a:t>
            </a:r>
            <a:r>
              <a:rPr lang="en-US" sz="1800" dirty="0">
                <a:solidFill>
                  <a:schemeClr val="tx1"/>
                </a:solidFill>
                <a:latin typeface="Trebuchet MS" panose="020B0603020202020204" pitchFamily="34" charset="0"/>
              </a:rPr>
              <a:t>thermal </a:t>
            </a:r>
            <a:r>
              <a:rPr lang="en-US" sz="1800" dirty="0" smtClean="0">
                <a:solidFill>
                  <a:schemeClr val="tx1"/>
                </a:solidFill>
                <a:latin typeface="Trebuchet MS" panose="020B0603020202020204" pitchFamily="34" charset="0"/>
              </a:rPr>
              <a:t>plants.</a:t>
            </a:r>
            <a:endParaRPr lang="en-US" sz="1800" dirty="0">
              <a:solidFill>
                <a:schemeClr val="tx1"/>
              </a:solidFill>
              <a:latin typeface="Trebuchet MS" panose="020B0603020202020204" pitchFamily="34" charset="0"/>
            </a:endParaRPr>
          </a:p>
          <a:p>
            <a:pPr marL="257175" indent="-257175" algn="l">
              <a:buFont typeface="Wingdings" panose="05000000000000000000" pitchFamily="2" charset="2"/>
              <a:buChar char="§"/>
            </a:pPr>
            <a:r>
              <a:rPr lang="en-US" sz="1800" b="1" dirty="0" smtClean="0">
                <a:solidFill>
                  <a:schemeClr val="tx1"/>
                </a:solidFill>
                <a:latin typeface="Trebuchet MS" panose="020B0603020202020204" pitchFamily="34" charset="0"/>
              </a:rPr>
              <a:t>Flexi-2 – gas infrastructure</a:t>
            </a:r>
            <a:endParaRPr lang="en-US" sz="1800" b="1" dirty="0">
              <a:solidFill>
                <a:schemeClr val="tx1"/>
              </a:solidFill>
              <a:latin typeface="Trebuchet MS" panose="020B0603020202020204" pitchFamily="34" charset="0"/>
            </a:endParaRPr>
          </a:p>
          <a:p>
            <a:pPr marL="873919" lvl="1" indent="-133350" algn="l">
              <a:buFont typeface="Wingdings" panose="05000000000000000000" pitchFamily="2" charset="2"/>
              <a:buChar char="§"/>
            </a:pPr>
            <a:r>
              <a:rPr lang="en-US" sz="1800" dirty="0">
                <a:solidFill>
                  <a:schemeClr val="tx1"/>
                </a:solidFill>
                <a:latin typeface="Trebuchet MS" panose="020B0603020202020204" pitchFamily="34" charset="0"/>
              </a:rPr>
              <a:t>Transmission is restricted</a:t>
            </a:r>
          </a:p>
          <a:p>
            <a:pPr marL="873919" lvl="1" indent="-133350" algn="l">
              <a:buFont typeface="Wingdings" panose="05000000000000000000" pitchFamily="2" charset="2"/>
              <a:buChar char="§"/>
            </a:pPr>
            <a:r>
              <a:rPr lang="en-US" sz="1800" dirty="0">
                <a:solidFill>
                  <a:schemeClr val="tx1"/>
                </a:solidFill>
                <a:latin typeface="Trebuchet MS" panose="020B0603020202020204" pitchFamily="34" charset="0"/>
              </a:rPr>
              <a:t>Electricity storage </a:t>
            </a:r>
            <a:r>
              <a:rPr lang="en-US" sz="1800" dirty="0" smtClean="0">
                <a:solidFill>
                  <a:schemeClr val="tx1"/>
                </a:solidFill>
                <a:latin typeface="Trebuchet MS" panose="020B0603020202020204" pitchFamily="34" charset="0"/>
              </a:rPr>
              <a:t>expensive</a:t>
            </a:r>
            <a:endParaRPr lang="en-US" sz="1800" dirty="0">
              <a:solidFill>
                <a:schemeClr val="tx1"/>
              </a:solidFill>
              <a:latin typeface="Trebuchet MS" panose="020B0603020202020204" pitchFamily="34" charset="0"/>
            </a:endParaRPr>
          </a:p>
          <a:p>
            <a:pPr marL="873919" lvl="1" indent="-133350" algn="l">
              <a:buFont typeface="Wingdings" panose="05000000000000000000" pitchFamily="2" charset="2"/>
              <a:buChar char="§"/>
            </a:pPr>
            <a:r>
              <a:rPr lang="en-US" sz="1800" dirty="0">
                <a:solidFill>
                  <a:schemeClr val="tx1"/>
                </a:solidFill>
                <a:latin typeface="Trebuchet MS" panose="020B0603020202020204" pitchFamily="34" charset="0"/>
              </a:rPr>
              <a:t>Demand response </a:t>
            </a:r>
            <a:r>
              <a:rPr lang="en-US" sz="1800" dirty="0" smtClean="0">
                <a:solidFill>
                  <a:schemeClr val="tx1"/>
                </a:solidFill>
                <a:latin typeface="Trebuchet MS" panose="020B0603020202020204" pitchFamily="34" charset="0"/>
              </a:rPr>
              <a:t>(current levels)</a:t>
            </a:r>
            <a:endParaRPr lang="en-US" sz="1800" dirty="0">
              <a:solidFill>
                <a:schemeClr val="tx1"/>
              </a:solidFill>
              <a:latin typeface="Trebuchet MS" panose="020B0603020202020204" pitchFamily="34" charset="0"/>
            </a:endParaRPr>
          </a:p>
          <a:p>
            <a:pPr marL="740569" lvl="1" algn="l"/>
            <a:r>
              <a:rPr lang="en-US" sz="1800" dirty="0" smtClean="0">
                <a:solidFill>
                  <a:schemeClr val="tx1"/>
                </a:solidFill>
                <a:latin typeface="Trebuchet MS" panose="020B0603020202020204" pitchFamily="34" charset="0"/>
                <a:sym typeface="Wingdings" panose="05000000000000000000" pitchFamily="2" charset="2"/>
              </a:rPr>
              <a:t> </a:t>
            </a:r>
            <a:r>
              <a:rPr lang="en-US" sz="1800" dirty="0" smtClean="0">
                <a:solidFill>
                  <a:schemeClr val="tx1"/>
                </a:solidFill>
                <a:latin typeface="Trebuchet MS" panose="020B0603020202020204" pitchFamily="34" charset="0"/>
              </a:rPr>
              <a:t>Gas </a:t>
            </a:r>
            <a:r>
              <a:rPr lang="en-US" sz="1800" dirty="0">
                <a:solidFill>
                  <a:schemeClr val="tx1"/>
                </a:solidFill>
                <a:latin typeface="Trebuchet MS" panose="020B0603020202020204" pitchFamily="34" charset="0"/>
              </a:rPr>
              <a:t>thermal plants </a:t>
            </a:r>
            <a:r>
              <a:rPr lang="en-US" sz="1800" dirty="0" smtClean="0">
                <a:solidFill>
                  <a:schemeClr val="tx1"/>
                </a:solidFill>
                <a:latin typeface="Trebuchet MS" panose="020B0603020202020204" pitchFamily="34" charset="0"/>
              </a:rPr>
              <a:t>main </a:t>
            </a:r>
            <a:r>
              <a:rPr lang="en-US" sz="1800" dirty="0">
                <a:solidFill>
                  <a:schemeClr val="tx1"/>
                </a:solidFill>
                <a:latin typeface="Trebuchet MS" panose="020B0603020202020204" pitchFamily="34" charset="0"/>
              </a:rPr>
              <a:t>flexibility provider</a:t>
            </a:r>
            <a:r>
              <a:rPr lang="en-US" sz="1800" dirty="0" smtClean="0">
                <a:solidFill>
                  <a:schemeClr val="tx1"/>
                </a:solidFill>
                <a:latin typeface="Trebuchet MS" panose="020B0603020202020204" pitchFamily="34" charset="0"/>
              </a:rPr>
              <a:t>.</a:t>
            </a:r>
            <a:endParaRPr lang="en-US" sz="1800" dirty="0">
              <a:solidFill>
                <a:schemeClr val="tx1"/>
              </a:solidFill>
              <a:latin typeface="Trebuchet MS" panose="020B0603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91" y="166033"/>
            <a:ext cx="1397405" cy="454655"/>
          </a:xfrm>
          <a:prstGeom prst="rect">
            <a:avLst/>
          </a:prstGeom>
        </p:spPr>
      </p:pic>
      <p:sp>
        <p:nvSpPr>
          <p:cNvPr id="7" name="Rectangle 6"/>
          <p:cNvSpPr/>
          <p:nvPr/>
        </p:nvSpPr>
        <p:spPr>
          <a:xfrm>
            <a:off x="395536" y="6079681"/>
            <a:ext cx="8136904" cy="461665"/>
          </a:xfrm>
          <a:prstGeom prst="rect">
            <a:avLst/>
          </a:prstGeom>
        </p:spPr>
        <p:txBody>
          <a:bodyPr wrap="square">
            <a:spAutoFit/>
          </a:bodyPr>
          <a:lstStyle/>
          <a:p>
            <a:r>
              <a:rPr lang="nb-NO" sz="1200" dirty="0" smtClean="0"/>
              <a:t>E3MLab </a:t>
            </a:r>
            <a:r>
              <a:rPr lang="nb-NO" sz="1200" dirty="0"/>
              <a:t>and IIASA (2016). Technical report </a:t>
            </a:r>
            <a:r>
              <a:rPr lang="nb-NO" sz="1200" dirty="0" err="1"/>
              <a:t>on</a:t>
            </a:r>
            <a:r>
              <a:rPr lang="nb-NO" sz="1200" dirty="0"/>
              <a:t> </a:t>
            </a:r>
            <a:r>
              <a:rPr lang="nb-NO" sz="1200" dirty="0" err="1"/>
              <a:t>Member</a:t>
            </a:r>
            <a:r>
              <a:rPr lang="nb-NO" sz="1200" dirty="0"/>
              <a:t> State </a:t>
            </a:r>
            <a:r>
              <a:rPr lang="nb-NO" sz="1200" dirty="0" err="1"/>
              <a:t>results</a:t>
            </a:r>
            <a:r>
              <a:rPr lang="nb-NO" sz="1200" dirty="0"/>
              <a:t> </a:t>
            </a:r>
            <a:r>
              <a:rPr lang="nb-NO" sz="1200" dirty="0" err="1"/>
              <a:t>of</a:t>
            </a:r>
            <a:r>
              <a:rPr lang="nb-NO" sz="1200" dirty="0"/>
              <a:t> </a:t>
            </a:r>
            <a:r>
              <a:rPr lang="nb-NO" sz="1200" dirty="0" err="1"/>
              <a:t>the</a:t>
            </a:r>
            <a:r>
              <a:rPr lang="nb-NO" sz="1200" dirty="0"/>
              <a:t> EUCO policy scenarios. </a:t>
            </a:r>
            <a:r>
              <a:rPr lang="nb-NO" sz="1200" dirty="0" smtClean="0"/>
              <a:t>EUCO 27</a:t>
            </a:r>
            <a:br>
              <a:rPr lang="nb-NO" sz="1200" dirty="0" smtClean="0"/>
            </a:br>
            <a:r>
              <a:rPr lang="nb-NO" sz="1200" dirty="0" smtClean="0"/>
              <a:t>scenario. Energy </a:t>
            </a:r>
            <a:r>
              <a:rPr lang="nb-NO" sz="1200" dirty="0" err="1"/>
              <a:t>Modelling</a:t>
            </a:r>
            <a:r>
              <a:rPr lang="nb-NO" sz="1200" dirty="0"/>
              <a:t>, European </a:t>
            </a:r>
            <a:r>
              <a:rPr lang="nb-NO" sz="1200" dirty="0" smtClean="0"/>
              <a:t>Commission.  https</a:t>
            </a:r>
            <a:r>
              <a:rPr lang="nb-NO" sz="1200" dirty="0"/>
              <a:t>://ec.europa.eu/energy/en/data-analysis/energy-modelling</a:t>
            </a:r>
          </a:p>
        </p:txBody>
      </p:sp>
      <p:sp>
        <p:nvSpPr>
          <p:cNvPr id="3" name="Footer Placeholder 2"/>
          <p:cNvSpPr>
            <a:spLocks noGrp="1"/>
          </p:cNvSpPr>
          <p:nvPr>
            <p:ph type="ftr" sz="quarter" idx="11"/>
          </p:nvPr>
        </p:nvSpPr>
        <p:spPr/>
        <p:txBody>
          <a:bodyPr/>
          <a:lstStyle/>
          <a:p>
            <a:r>
              <a:rPr lang="en-US" smtClean="0"/>
              <a:t>Egging 2019 - Paris - NG in the European ET</a:t>
            </a:r>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33</a:t>
            </a:fld>
            <a:endParaRPr lang="nb-NO"/>
          </a:p>
        </p:txBody>
      </p:sp>
    </p:spTree>
    <p:extLst>
      <p:ext uri="{BB962C8B-B14F-4D97-AF65-F5344CB8AC3E}">
        <p14:creationId xmlns:p14="http://schemas.microsoft.com/office/powerpoint/2010/main" val="859317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55576" y="260648"/>
            <a:ext cx="7094538" cy="701675"/>
          </a:xfrm>
        </p:spPr>
        <p:txBody>
          <a:bodyPr>
            <a:normAutofit/>
          </a:bodyPr>
          <a:lstStyle/>
          <a:p>
            <a:pPr algn="l">
              <a:spcBef>
                <a:spcPts val="0"/>
              </a:spcBef>
            </a:pPr>
            <a:r>
              <a:rPr lang="en-US" b="1" cap="none" dirty="0" smtClean="0">
                <a:solidFill>
                  <a:prstClr val="black"/>
                </a:solidFill>
              </a:rPr>
              <a:t>EU power generation mix</a:t>
            </a:r>
            <a:endParaRPr lang="en-US" dirty="0"/>
          </a:p>
        </p:txBody>
      </p:sp>
      <p:pic>
        <p:nvPicPr>
          <p:cNvPr id="4" name="Picture 3"/>
          <p:cNvPicPr>
            <a:picLocks noChangeAspect="1"/>
          </p:cNvPicPr>
          <p:nvPr/>
        </p:nvPicPr>
        <p:blipFill rotWithShape="1">
          <a:blip r:embed="rId3"/>
          <a:srcRect b="50000"/>
          <a:stretch/>
        </p:blipFill>
        <p:spPr>
          <a:xfrm>
            <a:off x="409938" y="1196752"/>
            <a:ext cx="8554550" cy="2592288"/>
          </a:xfrm>
          <a:prstGeom prst="rect">
            <a:avLst/>
          </a:prstGeom>
        </p:spPr>
      </p:pic>
      <p:sp>
        <p:nvSpPr>
          <p:cNvPr id="2" name="TextBox 1"/>
          <p:cNvSpPr txBox="1"/>
          <p:nvPr/>
        </p:nvSpPr>
        <p:spPr>
          <a:xfrm>
            <a:off x="1255157" y="2492896"/>
            <a:ext cx="270330" cy="246221"/>
          </a:xfrm>
          <a:prstGeom prst="rect">
            <a:avLst/>
          </a:prstGeom>
          <a:noFill/>
        </p:spPr>
        <p:txBody>
          <a:bodyPr wrap="none" lIns="0" tIns="0" rIns="0" bIns="0" rtlCol="0">
            <a:spAutoFit/>
          </a:bodyPr>
          <a:lstStyle/>
          <a:p>
            <a:r>
              <a:rPr lang="en-US" sz="1600" dirty="0" smtClean="0"/>
              <a:t>gas</a:t>
            </a:r>
            <a:endParaRPr lang="en-US" sz="1600" dirty="0"/>
          </a:p>
        </p:txBody>
      </p:sp>
      <p:sp>
        <p:nvSpPr>
          <p:cNvPr id="5" name="TextBox 4"/>
          <p:cNvSpPr txBox="1"/>
          <p:nvPr/>
        </p:nvSpPr>
        <p:spPr>
          <a:xfrm>
            <a:off x="2263269" y="1775316"/>
            <a:ext cx="665823" cy="246221"/>
          </a:xfrm>
          <a:prstGeom prst="rect">
            <a:avLst/>
          </a:prstGeom>
          <a:noFill/>
        </p:spPr>
        <p:txBody>
          <a:bodyPr wrap="none" lIns="0" tIns="0" rIns="0" bIns="0" rtlCol="0">
            <a:spAutoFit/>
          </a:bodyPr>
          <a:lstStyle/>
          <a:p>
            <a:r>
              <a:rPr lang="en-US" sz="1600" dirty="0" smtClean="0"/>
              <a:t>solar </a:t>
            </a:r>
            <a:r>
              <a:rPr lang="en-US" sz="1600" dirty="0" err="1" smtClean="0"/>
              <a:t>pv</a:t>
            </a:r>
            <a:endParaRPr lang="en-US" sz="1600" dirty="0"/>
          </a:p>
        </p:txBody>
      </p:sp>
      <p:sp>
        <p:nvSpPr>
          <p:cNvPr id="6" name="TextBox 5"/>
          <p:cNvSpPr txBox="1"/>
          <p:nvPr/>
        </p:nvSpPr>
        <p:spPr>
          <a:xfrm>
            <a:off x="1898690" y="2305730"/>
            <a:ext cx="1140249" cy="246221"/>
          </a:xfrm>
          <a:prstGeom prst="rect">
            <a:avLst/>
          </a:prstGeom>
          <a:noFill/>
        </p:spPr>
        <p:txBody>
          <a:bodyPr wrap="none" lIns="0" tIns="0" rIns="0" bIns="0" rtlCol="0">
            <a:spAutoFit/>
          </a:bodyPr>
          <a:lstStyle/>
          <a:p>
            <a:r>
              <a:rPr lang="en-US" sz="1600" dirty="0" smtClean="0">
                <a:solidFill>
                  <a:schemeClr val="bg1"/>
                </a:solidFill>
              </a:rPr>
              <a:t>wind onshore</a:t>
            </a:r>
            <a:endParaRPr lang="en-US" sz="1600" dirty="0">
              <a:solidFill>
                <a:schemeClr val="bg1"/>
              </a:solidFill>
            </a:endParaRPr>
          </a:p>
        </p:txBody>
      </p:sp>
      <p:sp>
        <p:nvSpPr>
          <p:cNvPr id="7" name="TextBox 6"/>
          <p:cNvSpPr txBox="1"/>
          <p:nvPr/>
        </p:nvSpPr>
        <p:spPr>
          <a:xfrm>
            <a:off x="679093" y="2894747"/>
            <a:ext cx="620363" cy="246221"/>
          </a:xfrm>
          <a:prstGeom prst="rect">
            <a:avLst/>
          </a:prstGeom>
          <a:noFill/>
        </p:spPr>
        <p:txBody>
          <a:bodyPr wrap="none" lIns="0" tIns="0" rIns="0" bIns="0" rtlCol="0">
            <a:spAutoFit/>
          </a:bodyPr>
          <a:lstStyle/>
          <a:p>
            <a:r>
              <a:rPr lang="en-US" sz="1600" dirty="0" smtClean="0">
                <a:solidFill>
                  <a:schemeClr val="bg1"/>
                </a:solidFill>
              </a:rPr>
              <a:t>nuclear</a:t>
            </a:r>
            <a:endParaRPr lang="en-US" sz="1600" dirty="0">
              <a:solidFill>
                <a:schemeClr val="bg1"/>
              </a:solidFill>
            </a:endParaRPr>
          </a:p>
        </p:txBody>
      </p:sp>
      <p:sp>
        <p:nvSpPr>
          <p:cNvPr id="9" name="TextBox 8"/>
          <p:cNvSpPr txBox="1"/>
          <p:nvPr/>
        </p:nvSpPr>
        <p:spPr>
          <a:xfrm>
            <a:off x="644630" y="2238560"/>
            <a:ext cx="338106" cy="246221"/>
          </a:xfrm>
          <a:prstGeom prst="rect">
            <a:avLst/>
          </a:prstGeom>
          <a:noFill/>
        </p:spPr>
        <p:txBody>
          <a:bodyPr wrap="none" lIns="0" tIns="0" rIns="0" bIns="0" rtlCol="0">
            <a:spAutoFit/>
          </a:bodyPr>
          <a:lstStyle/>
          <a:p>
            <a:r>
              <a:rPr lang="en-US" sz="1600" dirty="0" smtClean="0">
                <a:solidFill>
                  <a:schemeClr val="bg1"/>
                </a:solidFill>
              </a:rPr>
              <a:t>coal</a:t>
            </a:r>
          </a:p>
        </p:txBody>
      </p:sp>
      <p:sp>
        <p:nvSpPr>
          <p:cNvPr id="10" name="TextBox 9"/>
          <p:cNvSpPr txBox="1"/>
          <p:nvPr/>
        </p:nvSpPr>
        <p:spPr>
          <a:xfrm>
            <a:off x="682702" y="2102659"/>
            <a:ext cx="512384" cy="246221"/>
          </a:xfrm>
          <a:prstGeom prst="rect">
            <a:avLst/>
          </a:prstGeom>
          <a:noFill/>
        </p:spPr>
        <p:txBody>
          <a:bodyPr wrap="none" lIns="0" tIns="0" rIns="0" bIns="0" rtlCol="0">
            <a:spAutoFit/>
          </a:bodyPr>
          <a:lstStyle/>
          <a:p>
            <a:r>
              <a:rPr lang="en-US" sz="1600" dirty="0" smtClean="0">
                <a:solidFill>
                  <a:schemeClr val="bg1"/>
                </a:solidFill>
              </a:rPr>
              <a:t>lignite</a:t>
            </a:r>
            <a:endParaRPr lang="en-US" sz="1600" dirty="0">
              <a:solidFill>
                <a:schemeClr val="bg1"/>
              </a:solidFill>
            </a:endParaRPr>
          </a:p>
        </p:txBody>
      </p:sp>
      <p:sp>
        <p:nvSpPr>
          <p:cNvPr id="12" name="TextBox 11"/>
          <p:cNvSpPr txBox="1"/>
          <p:nvPr/>
        </p:nvSpPr>
        <p:spPr>
          <a:xfrm>
            <a:off x="1187624" y="3121685"/>
            <a:ext cx="479362" cy="246221"/>
          </a:xfrm>
          <a:prstGeom prst="rect">
            <a:avLst/>
          </a:prstGeom>
          <a:noFill/>
        </p:spPr>
        <p:txBody>
          <a:bodyPr wrap="none" lIns="0" tIns="0" rIns="0" bIns="0" rtlCol="0">
            <a:spAutoFit/>
          </a:bodyPr>
          <a:lstStyle/>
          <a:p>
            <a:r>
              <a:rPr lang="en-US" sz="1600" dirty="0" smtClean="0"/>
              <a:t>hydro</a:t>
            </a:r>
            <a:endParaRPr lang="en-US" sz="1600" dirty="0"/>
          </a:p>
        </p:txBody>
      </p:sp>
      <p:sp>
        <p:nvSpPr>
          <p:cNvPr id="13" name="TextBox 12"/>
          <p:cNvSpPr txBox="1"/>
          <p:nvPr/>
        </p:nvSpPr>
        <p:spPr>
          <a:xfrm>
            <a:off x="2670623" y="2132856"/>
            <a:ext cx="389209" cy="184666"/>
          </a:xfrm>
          <a:prstGeom prst="rect">
            <a:avLst/>
          </a:prstGeom>
          <a:noFill/>
        </p:spPr>
        <p:txBody>
          <a:bodyPr wrap="none" lIns="0" tIns="0" rIns="0" bIns="0" rtlCol="0">
            <a:spAutoFit/>
          </a:bodyPr>
          <a:lstStyle/>
          <a:p>
            <a:r>
              <a:rPr lang="en-US" sz="1200" dirty="0" smtClean="0"/>
              <a:t>w-offs</a:t>
            </a:r>
            <a:endParaRPr lang="en-US" sz="1200" dirty="0"/>
          </a:p>
        </p:txBody>
      </p:sp>
      <p:sp>
        <p:nvSpPr>
          <p:cNvPr id="14" name="Rectangle 13"/>
          <p:cNvSpPr/>
          <p:nvPr/>
        </p:nvSpPr>
        <p:spPr>
          <a:xfrm>
            <a:off x="1331640" y="3789040"/>
            <a:ext cx="7006953" cy="688256"/>
          </a:xfrm>
          <a:prstGeom prst="rect">
            <a:avLst/>
          </a:prstGeom>
          <a:solidFill>
            <a:schemeClr val="bg1">
              <a:alpha val="40000"/>
            </a:schemeClr>
          </a:solidFill>
        </p:spPr>
        <p:txBody>
          <a:bodyPr wrap="square" lIns="36000" tIns="36000" rIns="0" bIns="36000">
            <a:spAutoFit/>
          </a:bodyPr>
          <a:lstStyle/>
          <a:p>
            <a:r>
              <a:rPr lang="en-GB" sz="2000" b="1" dirty="0" smtClean="0">
                <a:latin typeface="Trebuchet MS" panose="020B0603020202020204" pitchFamily="34" charset="0"/>
              </a:rPr>
              <a:t>Gas primarily </a:t>
            </a:r>
            <a:r>
              <a:rPr lang="en-GB" sz="2000" b="1" dirty="0">
                <a:latin typeface="Trebuchet MS" panose="020B0603020202020204" pitchFamily="34" charset="0"/>
              </a:rPr>
              <a:t>base-load in </a:t>
            </a:r>
            <a:r>
              <a:rPr lang="en-GB" sz="2000" b="1" dirty="0" smtClean="0">
                <a:latin typeface="Trebuchet MS" panose="020B0603020202020204" pitchFamily="34" charset="0"/>
              </a:rPr>
              <a:t>2025; in </a:t>
            </a:r>
            <a:r>
              <a:rPr lang="en-GB" sz="2000" b="1" dirty="0">
                <a:latin typeface="Trebuchet MS" panose="020B0603020202020204" pitchFamily="34" charset="0"/>
              </a:rPr>
              <a:t>2050 </a:t>
            </a:r>
            <a:r>
              <a:rPr lang="en-GB" sz="2000" b="1" dirty="0" smtClean="0">
                <a:latin typeface="Trebuchet MS" panose="020B0603020202020204" pitchFamily="34" charset="0"/>
              </a:rPr>
              <a:t>balancing. </a:t>
            </a:r>
          </a:p>
          <a:p>
            <a:r>
              <a:rPr lang="en-GB" sz="2000" b="1" dirty="0" smtClean="0">
                <a:latin typeface="Trebuchet MS" panose="020B0603020202020204" pitchFamily="34" charset="0"/>
              </a:rPr>
              <a:t>Utilization 64 (+/-1)% </a:t>
            </a:r>
            <a:r>
              <a:rPr lang="en-GB" sz="2000" b="1" dirty="0">
                <a:latin typeface="Trebuchet MS" panose="020B0603020202020204" pitchFamily="34" charset="0"/>
              </a:rPr>
              <a:t>in </a:t>
            </a:r>
            <a:r>
              <a:rPr lang="en-GB" sz="2000" b="1" dirty="0" smtClean="0">
                <a:latin typeface="Trebuchet MS" panose="020B0603020202020204" pitchFamily="34" charset="0"/>
              </a:rPr>
              <a:t>2025; 15</a:t>
            </a:r>
            <a:r>
              <a:rPr lang="en-GB" sz="2000" b="1" dirty="0">
                <a:latin typeface="Trebuchet MS" panose="020B0603020202020204" pitchFamily="34" charset="0"/>
              </a:rPr>
              <a:t>% in </a:t>
            </a:r>
            <a:r>
              <a:rPr lang="en-GB" sz="2000" b="1" dirty="0" smtClean="0">
                <a:latin typeface="Trebuchet MS" panose="020B0603020202020204" pitchFamily="34" charset="0"/>
              </a:rPr>
              <a:t>2050.</a:t>
            </a:r>
            <a:endParaRPr lang="en-GB" sz="2000" b="1" dirty="0">
              <a:latin typeface="Trebuchet MS" panose="020B0603020202020204" pitchFamily="34" charset="0"/>
            </a:endParaRPr>
          </a:p>
        </p:txBody>
      </p:sp>
      <p:pic>
        <p:nvPicPr>
          <p:cNvPr id="15" name="Picture 14" descr="Figure_Flag of EU.png"/>
          <p:cNvPicPr>
            <a:picLocks noChangeAspect="1"/>
          </p:cNvPicPr>
          <p:nvPr/>
        </p:nvPicPr>
        <p:blipFill>
          <a:blip r:embed="rId4" cstate="print"/>
          <a:stretch>
            <a:fillRect/>
          </a:stretch>
        </p:blipFill>
        <p:spPr>
          <a:xfrm>
            <a:off x="8676456" y="236975"/>
            <a:ext cx="396129" cy="24068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467680"/>
            <a:ext cx="1397405" cy="454655"/>
          </a:xfrm>
          <a:prstGeom prst="rect">
            <a:avLst/>
          </a:prstGeom>
        </p:spPr>
      </p:pic>
      <p:pic>
        <p:nvPicPr>
          <p:cNvPr id="17" name="Picture 16"/>
          <p:cNvPicPr/>
          <p:nvPr/>
        </p:nvPicPr>
        <p:blipFill rotWithShape="1">
          <a:blip r:embed="rId6" cstate="print">
            <a:extLst>
              <a:ext uri="{28A0092B-C50C-407E-A947-70E740481C1C}">
                <a14:useLocalDpi xmlns:a14="http://schemas.microsoft.com/office/drawing/2010/main" val="0"/>
              </a:ext>
            </a:extLst>
          </a:blip>
          <a:srcRect t="50709"/>
          <a:stretch/>
        </p:blipFill>
        <p:spPr bwMode="auto">
          <a:xfrm>
            <a:off x="1889507" y="4460982"/>
            <a:ext cx="5409615" cy="2064362"/>
          </a:xfrm>
          <a:prstGeom prst="rect">
            <a:avLst/>
          </a:prstGeom>
          <a:noFill/>
          <a:ln>
            <a:noFill/>
          </a:ln>
        </p:spPr>
      </p:pic>
      <p:sp>
        <p:nvSpPr>
          <p:cNvPr id="8" name="Footer Placeholder 7"/>
          <p:cNvSpPr>
            <a:spLocks noGrp="1"/>
          </p:cNvSpPr>
          <p:nvPr>
            <p:ph type="ftr" sz="quarter" idx="11"/>
          </p:nvPr>
        </p:nvSpPr>
        <p:spPr/>
        <p:txBody>
          <a:bodyPr/>
          <a:lstStyle/>
          <a:p>
            <a:r>
              <a:rPr lang="en-US" dirty="0" smtClean="0"/>
              <a:t>Egging 2019 - Paris - NG in the European ET</a:t>
            </a:r>
            <a:endParaRPr lang="nb-NO" dirty="0"/>
          </a:p>
        </p:txBody>
      </p:sp>
      <p:sp>
        <p:nvSpPr>
          <p:cNvPr id="11" name="Slide Number Placeholder 10"/>
          <p:cNvSpPr>
            <a:spLocks noGrp="1"/>
          </p:cNvSpPr>
          <p:nvPr>
            <p:ph type="sldNum" sz="quarter" idx="12"/>
          </p:nvPr>
        </p:nvSpPr>
        <p:spPr/>
        <p:txBody>
          <a:bodyPr/>
          <a:lstStyle/>
          <a:p>
            <a:fld id="{FAEFB388-42AA-4DF2-851A-CCA4A06B24AA}" type="slidenum">
              <a:rPr lang="nb-NO" smtClean="0"/>
              <a:t>34</a:t>
            </a:fld>
            <a:endParaRPr lang="nb-NO"/>
          </a:p>
        </p:txBody>
      </p:sp>
    </p:spTree>
    <p:extLst>
      <p:ext uri="{BB962C8B-B14F-4D97-AF65-F5344CB8AC3E}">
        <p14:creationId xmlns:p14="http://schemas.microsoft.com/office/powerpoint/2010/main" val="17918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60049" y="5164341"/>
            <a:ext cx="4911198" cy="1061467"/>
          </a:xfrm>
        </p:spPr>
        <p:txBody>
          <a:bodyPr>
            <a:normAutofit fontScale="62500" lnSpcReduction="20000"/>
          </a:bodyPr>
          <a:lstStyle/>
          <a:p>
            <a:r>
              <a:rPr lang="en-US" dirty="0" smtClean="0"/>
              <a:t>Coauthors: Péter Kotek, </a:t>
            </a:r>
            <a:r>
              <a:rPr lang="en-US" dirty="0" err="1" smtClean="0"/>
              <a:t>Borbála</a:t>
            </a:r>
            <a:r>
              <a:rPr lang="en-US" dirty="0" smtClean="0"/>
              <a:t> </a:t>
            </a:r>
            <a:r>
              <a:rPr lang="en-US" dirty="0" err="1" smtClean="0"/>
              <a:t>Tóth</a:t>
            </a:r>
            <a:r>
              <a:rPr lang="en-US" dirty="0" smtClean="0"/>
              <a:t> (REKK), Franziska Holz (DIW), </a:t>
            </a:r>
            <a:br>
              <a:rPr lang="en-US" dirty="0" smtClean="0"/>
            </a:br>
            <a:r>
              <a:rPr lang="en-US" dirty="0" smtClean="0"/>
              <a:t>Pedro Crespo del Granado (NTNU)</a:t>
            </a:r>
            <a:endParaRPr lang="en-US" dirty="0"/>
          </a:p>
        </p:txBody>
      </p:sp>
      <p:sp>
        <p:nvSpPr>
          <p:cNvPr id="8" name="Text Placeholder 4"/>
          <p:cNvSpPr>
            <a:spLocks noGrp="1"/>
          </p:cNvSpPr>
          <p:nvPr>
            <p:ph type="body" sz="quarter" idx="15"/>
          </p:nvPr>
        </p:nvSpPr>
        <p:spPr>
          <a:xfrm>
            <a:off x="580768" y="2808896"/>
            <a:ext cx="7970108" cy="1202792"/>
          </a:xfrm>
        </p:spPr>
        <p:txBody>
          <a:bodyPr>
            <a:normAutofit lnSpcReduction="10000"/>
          </a:bodyPr>
          <a:lstStyle/>
          <a:p>
            <a:pPr marL="0" indent="0">
              <a:buNone/>
            </a:pPr>
            <a:r>
              <a:rPr lang="en-US" b="1" dirty="0" smtClean="0">
                <a:solidFill>
                  <a:schemeClr val="accent1">
                    <a:lumMod val="50000"/>
                  </a:schemeClr>
                </a:solidFill>
                <a:latin typeface="Trebuchet MS" pitchFamily="34" charset="0"/>
              </a:rPr>
              <a:t>PATHWAY ANALYSIS</a:t>
            </a:r>
          </a:p>
          <a:p>
            <a:pPr marL="0" indent="0">
              <a:buNone/>
            </a:pPr>
            <a:r>
              <a:rPr lang="en-US" b="1" dirty="0" smtClean="0">
                <a:solidFill>
                  <a:schemeClr val="accent1">
                    <a:lumMod val="50000"/>
                  </a:schemeClr>
                </a:solidFill>
                <a:latin typeface="Trebuchet MS" pitchFamily="34" charset="0"/>
              </a:rPr>
              <a:t>THE ROLE OF NATURAL GAS </a:t>
            </a:r>
            <a:br>
              <a:rPr lang="en-US" b="1" dirty="0" smtClean="0">
                <a:solidFill>
                  <a:schemeClr val="accent1">
                    <a:lumMod val="50000"/>
                  </a:schemeClr>
                </a:solidFill>
                <a:latin typeface="Trebuchet MS" pitchFamily="34" charset="0"/>
              </a:rPr>
            </a:br>
            <a:r>
              <a:rPr lang="en-US" b="1" dirty="0" smtClean="0">
                <a:solidFill>
                  <a:schemeClr val="accent1">
                    <a:lumMod val="50000"/>
                  </a:schemeClr>
                </a:solidFill>
                <a:latin typeface="Trebuchet MS" pitchFamily="34" charset="0"/>
              </a:rPr>
              <a:t>IN AN ELECTRIFYING EUROPE</a:t>
            </a:r>
            <a:endParaRPr lang="el-GR" dirty="0"/>
          </a:p>
        </p:txBody>
      </p:sp>
    </p:spTree>
    <p:extLst>
      <p:ext uri="{BB962C8B-B14F-4D97-AF65-F5344CB8AC3E}">
        <p14:creationId xmlns:p14="http://schemas.microsoft.com/office/powerpoint/2010/main" val="1112637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Pathways</a:t>
            </a:r>
            <a:endParaRPr lang="en-US" dirty="0"/>
          </a:p>
        </p:txBody>
      </p:sp>
      <p:pic>
        <p:nvPicPr>
          <p:cNvPr id="6" name="Picture 5">
            <a:extLst>
              <a:ext uri="{FF2B5EF4-FFF2-40B4-BE49-F238E27FC236}">
                <a16:creationId xmlns:a16="http://schemas.microsoft.com/office/drawing/2014/main" id="{0984E48E-61D0-4E13-962A-B34DD2277AD2}"/>
              </a:ext>
            </a:extLst>
          </p:cNvPr>
          <p:cNvPicPr>
            <a:picLocks noChangeAspect="1"/>
          </p:cNvPicPr>
          <p:nvPr/>
        </p:nvPicPr>
        <p:blipFill>
          <a:blip r:embed="rId2"/>
          <a:stretch>
            <a:fillRect/>
          </a:stretch>
        </p:blipFill>
        <p:spPr>
          <a:xfrm>
            <a:off x="1781348" y="1628800"/>
            <a:ext cx="5581303" cy="3888432"/>
          </a:xfrm>
          <a:prstGeom prst="rect">
            <a:avLst/>
          </a:prstGeom>
        </p:spPr>
      </p:pic>
    </p:spTree>
    <p:extLst>
      <p:ext uri="{BB962C8B-B14F-4D97-AF65-F5344CB8AC3E}">
        <p14:creationId xmlns:p14="http://schemas.microsoft.com/office/powerpoint/2010/main" val="2121653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9552" y="980728"/>
            <a:ext cx="8294602" cy="3816424"/>
          </a:xfrm>
          <a:prstGeom prst="rect">
            <a:avLst/>
          </a:prstGeom>
        </p:spPr>
      </p:pic>
      <p:sp>
        <p:nvSpPr>
          <p:cNvPr id="7" name="Right Brace 6"/>
          <p:cNvSpPr/>
          <p:nvPr/>
        </p:nvSpPr>
        <p:spPr>
          <a:xfrm rot="5400000">
            <a:off x="1041561" y="4446113"/>
            <a:ext cx="324036" cy="1026114"/>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nb-NO" sz="1350"/>
          </a:p>
        </p:txBody>
      </p:sp>
      <p:sp>
        <p:nvSpPr>
          <p:cNvPr id="8" name="Right Brace 7"/>
          <p:cNvSpPr/>
          <p:nvPr/>
        </p:nvSpPr>
        <p:spPr>
          <a:xfrm rot="5400000">
            <a:off x="4287512" y="3419999"/>
            <a:ext cx="324036" cy="3078342"/>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nb-NO" sz="1350"/>
          </a:p>
        </p:txBody>
      </p:sp>
      <p:sp>
        <p:nvSpPr>
          <p:cNvPr id="9" name="Right Brace 8"/>
          <p:cNvSpPr/>
          <p:nvPr/>
        </p:nvSpPr>
        <p:spPr>
          <a:xfrm rot="5400000">
            <a:off x="7749353" y="4446113"/>
            <a:ext cx="324036" cy="1026114"/>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nb-NO" sz="1350"/>
          </a:p>
        </p:txBody>
      </p:sp>
      <p:sp>
        <p:nvSpPr>
          <p:cNvPr id="10" name="TextBox 9"/>
          <p:cNvSpPr txBox="1"/>
          <p:nvPr/>
        </p:nvSpPr>
        <p:spPr>
          <a:xfrm>
            <a:off x="395536" y="5237439"/>
            <a:ext cx="1728192" cy="378042"/>
          </a:xfrm>
          <a:prstGeom prst="rect">
            <a:avLst/>
          </a:prstGeom>
          <a:noFill/>
          <a:ln>
            <a:noFill/>
          </a:ln>
        </p:spPr>
        <p:txBody>
          <a:bodyPr wrap="square" lIns="0" tIns="0" rIns="0" bIns="0" rtlCol="0">
            <a:noAutofit/>
          </a:bodyPr>
          <a:lstStyle/>
          <a:p>
            <a:pPr algn="ctr"/>
            <a:r>
              <a:rPr lang="nb-NO" sz="1600" b="1" i="1" dirty="0" err="1">
                <a:latin typeface="+mj-lt"/>
              </a:rPr>
              <a:t>Demand</a:t>
            </a:r>
            <a:r>
              <a:rPr lang="nb-NO" sz="1600" b="1" i="1" dirty="0">
                <a:latin typeface="+mj-lt"/>
              </a:rPr>
              <a:t> </a:t>
            </a:r>
            <a:r>
              <a:rPr lang="nb-NO" sz="1600" b="1" i="1" dirty="0" err="1">
                <a:latin typeface="+mj-lt"/>
              </a:rPr>
              <a:t>sector</a:t>
            </a:r>
            <a:r>
              <a:rPr lang="nb-NO" sz="1600" b="1" i="1" dirty="0">
                <a:latin typeface="+mj-lt"/>
              </a:rPr>
              <a:t> </a:t>
            </a:r>
            <a:r>
              <a:rPr lang="nb-NO" sz="1600" b="1" i="1" dirty="0" err="1">
                <a:latin typeface="+mj-lt"/>
              </a:rPr>
              <a:t>models</a:t>
            </a:r>
            <a:r>
              <a:rPr lang="nb-NO" sz="1600" b="1" i="1" dirty="0">
                <a:latin typeface="+mj-lt"/>
              </a:rPr>
              <a:t>:</a:t>
            </a:r>
          </a:p>
          <a:p>
            <a:pPr algn="ctr"/>
            <a:r>
              <a:rPr lang="nb-NO" sz="1600" b="1" i="1" dirty="0" err="1">
                <a:latin typeface="+mj-lt"/>
              </a:rPr>
              <a:t>Buildings</a:t>
            </a:r>
            <a:r>
              <a:rPr lang="nb-NO" sz="1600" b="1" i="1" dirty="0">
                <a:latin typeface="+mj-lt"/>
              </a:rPr>
              <a:t>, Industry and Transport</a:t>
            </a:r>
          </a:p>
        </p:txBody>
      </p:sp>
      <p:sp>
        <p:nvSpPr>
          <p:cNvPr id="11" name="TextBox 10"/>
          <p:cNvSpPr txBox="1"/>
          <p:nvPr/>
        </p:nvSpPr>
        <p:spPr>
          <a:xfrm>
            <a:off x="2801431" y="5237439"/>
            <a:ext cx="3335828" cy="378042"/>
          </a:xfrm>
          <a:prstGeom prst="rect">
            <a:avLst/>
          </a:prstGeom>
          <a:noFill/>
          <a:ln>
            <a:noFill/>
          </a:ln>
        </p:spPr>
        <p:txBody>
          <a:bodyPr wrap="square" lIns="0" tIns="0" rIns="0" bIns="0" rtlCol="0">
            <a:noAutofit/>
          </a:bodyPr>
          <a:lstStyle/>
          <a:p>
            <a:pPr algn="ctr"/>
            <a:r>
              <a:rPr lang="en-US" sz="1600" b="1" i="1" dirty="0">
                <a:latin typeface="+mj-lt"/>
              </a:rPr>
              <a:t>Supply  and Infrastructure models:</a:t>
            </a:r>
          </a:p>
          <a:p>
            <a:pPr algn="ctr"/>
            <a:r>
              <a:rPr lang="en-US" sz="1600" b="1" i="1" dirty="0">
                <a:latin typeface="+mj-lt"/>
              </a:rPr>
              <a:t>Power system, transmission grids, heat grids, gas sector and other incoming technologies (e.g. CCS and hydrogen)</a:t>
            </a:r>
          </a:p>
        </p:txBody>
      </p:sp>
      <p:sp>
        <p:nvSpPr>
          <p:cNvPr id="12" name="TextBox 11"/>
          <p:cNvSpPr txBox="1"/>
          <p:nvPr/>
        </p:nvSpPr>
        <p:spPr>
          <a:xfrm>
            <a:off x="7020272" y="5255054"/>
            <a:ext cx="1728192" cy="378042"/>
          </a:xfrm>
          <a:prstGeom prst="rect">
            <a:avLst/>
          </a:prstGeom>
          <a:noFill/>
          <a:ln>
            <a:noFill/>
          </a:ln>
        </p:spPr>
        <p:txBody>
          <a:bodyPr wrap="square" lIns="0" tIns="0" rIns="0" bIns="0" rtlCol="0">
            <a:noAutofit/>
          </a:bodyPr>
          <a:lstStyle/>
          <a:p>
            <a:pPr algn="ctr"/>
            <a:r>
              <a:rPr lang="en-US" sz="1600" b="1" i="1" dirty="0">
                <a:latin typeface="+mj-lt"/>
              </a:rPr>
              <a:t>Macro Economic models</a:t>
            </a:r>
          </a:p>
        </p:txBody>
      </p:sp>
      <p:sp>
        <p:nvSpPr>
          <p:cNvPr id="13"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14"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37</a:t>
            </a:fld>
            <a:endParaRPr lang="nb-NO" sz="1200" dirty="0">
              <a:solidFill>
                <a:schemeClr val="bg1"/>
              </a:solidFill>
            </a:endParaRPr>
          </a:p>
        </p:txBody>
      </p:sp>
      <p:sp>
        <p:nvSpPr>
          <p:cNvPr id="2" name="Title 1"/>
          <p:cNvSpPr>
            <a:spLocks noGrp="1"/>
          </p:cNvSpPr>
          <p:nvPr>
            <p:ph type="title"/>
          </p:nvPr>
        </p:nvSpPr>
        <p:spPr/>
        <p:txBody>
          <a:bodyPr/>
          <a:lstStyle/>
          <a:p>
            <a:r>
              <a:rPr lang="en-US" dirty="0" smtClean="0"/>
              <a:t>Models</a:t>
            </a:r>
            <a:endParaRPr lang="en-US" dirty="0"/>
          </a:p>
        </p:txBody>
      </p:sp>
    </p:spTree>
    <p:extLst>
      <p:ext uri="{BB962C8B-B14F-4D97-AF65-F5344CB8AC3E}">
        <p14:creationId xmlns:p14="http://schemas.microsoft.com/office/powerpoint/2010/main" val="3305073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726075" y="1555121"/>
          <a:ext cx="7539384" cy="4285129"/>
        </p:xfrm>
        <a:graphic>
          <a:graphicData uri="http://schemas.openxmlformats.org/drawingml/2006/chart">
            <c:chart xmlns:c="http://schemas.openxmlformats.org/drawingml/2006/chart" xmlns:r="http://schemas.openxmlformats.org/officeDocument/2006/relationships" r:id="rId2"/>
          </a:graphicData>
        </a:graphic>
      </p:graphicFrame>
      <p:sp>
        <p:nvSpPr>
          <p:cNvPr id="5" name="Cím 4">
            <a:extLst>
              <a:ext uri="{FF2B5EF4-FFF2-40B4-BE49-F238E27FC236}">
                <a16:creationId xmlns:a16="http://schemas.microsoft.com/office/drawing/2014/main" id="{6C95D949-B8D0-44E8-926F-BBC05D8C7CC4}"/>
              </a:ext>
            </a:extLst>
          </p:cNvPr>
          <p:cNvSpPr>
            <a:spLocks noGrp="1"/>
          </p:cNvSpPr>
          <p:nvPr>
            <p:ph type="title"/>
          </p:nvPr>
        </p:nvSpPr>
        <p:spPr>
          <a:xfrm>
            <a:off x="467544" y="332656"/>
            <a:ext cx="7992888" cy="936104"/>
          </a:xfrm>
        </p:spPr>
        <p:txBody>
          <a:bodyPr>
            <a:normAutofit fontScale="90000"/>
          </a:bodyPr>
          <a:lstStyle/>
          <a:p>
            <a:r>
              <a:rPr lang="en-US" dirty="0" smtClean="0"/>
              <a:t>SET-</a:t>
            </a:r>
            <a:r>
              <a:rPr lang="en-US" dirty="0" err="1" smtClean="0"/>
              <a:t>Nav</a:t>
            </a:r>
            <a:r>
              <a:rPr lang="en-US" dirty="0" smtClean="0"/>
              <a:t> </a:t>
            </a:r>
            <a:r>
              <a:rPr lang="en-US" dirty="0" err="1" smtClean="0"/>
              <a:t>Patways</a:t>
            </a:r>
            <a:r>
              <a:rPr lang="en-US" dirty="0" smtClean="0"/>
              <a:t> Sector models + PRIMES Ref: </a:t>
            </a:r>
            <a:r>
              <a:rPr lang="en-US" dirty="0" smtClean="0"/>
              <a:t>EU Gas demand development </a:t>
            </a:r>
            <a:r>
              <a:rPr lang="en-US" dirty="0" smtClean="0"/>
              <a:t>(</a:t>
            </a:r>
            <a:r>
              <a:rPr lang="en-US" dirty="0" smtClean="0"/>
              <a:t>BCM/y)</a:t>
            </a:r>
            <a:endParaRPr lang="en-US" dirty="0"/>
          </a:p>
        </p:txBody>
      </p:sp>
      <p:sp>
        <p:nvSpPr>
          <p:cNvPr id="3" name="TextBox 2"/>
          <p:cNvSpPr txBox="1"/>
          <p:nvPr/>
        </p:nvSpPr>
        <p:spPr>
          <a:xfrm>
            <a:off x="179294" y="5840250"/>
            <a:ext cx="3681506" cy="385483"/>
          </a:xfrm>
          <a:prstGeom prst="rect">
            <a:avLst/>
          </a:prstGeom>
          <a:noFill/>
          <a:ln>
            <a:noFill/>
          </a:ln>
        </p:spPr>
        <p:txBody>
          <a:bodyPr wrap="square" lIns="0" tIns="0" rIns="0" bIns="0" rtlCol="0">
            <a:noAutofit/>
          </a:bodyPr>
          <a:lstStyle/>
          <a:p>
            <a:r>
              <a:rPr lang="de-DE" sz="1400" dirty="0">
                <a:solidFill>
                  <a:schemeClr val="accent4">
                    <a:lumMod val="50000"/>
                  </a:schemeClr>
                </a:solidFill>
              </a:rPr>
              <a:t>1 </a:t>
            </a:r>
            <a:r>
              <a:rPr lang="de-DE" sz="1400" dirty="0" err="1">
                <a:solidFill>
                  <a:schemeClr val="accent4">
                    <a:lumMod val="50000"/>
                  </a:schemeClr>
                </a:solidFill>
              </a:rPr>
              <a:t>bcm</a:t>
            </a:r>
            <a:r>
              <a:rPr lang="de-DE" sz="1400" dirty="0">
                <a:solidFill>
                  <a:schemeClr val="accent4">
                    <a:lumMod val="50000"/>
                  </a:schemeClr>
                </a:solidFill>
              </a:rPr>
              <a:t> = </a:t>
            </a:r>
            <a:r>
              <a:rPr lang="de-DE" sz="1400" dirty="0" smtClean="0">
                <a:solidFill>
                  <a:schemeClr val="accent4">
                    <a:lumMod val="50000"/>
                  </a:schemeClr>
                </a:solidFill>
                <a:latin typeface="+mj-lt"/>
              </a:rPr>
              <a:t>1 </a:t>
            </a:r>
            <a:r>
              <a:rPr lang="de-DE" sz="1400" dirty="0" err="1" smtClean="0">
                <a:solidFill>
                  <a:schemeClr val="accent4">
                    <a:lumMod val="50000"/>
                  </a:schemeClr>
                </a:solidFill>
                <a:latin typeface="+mj-lt"/>
              </a:rPr>
              <a:t>billion</a:t>
            </a:r>
            <a:r>
              <a:rPr lang="de-DE" sz="1400" dirty="0" smtClean="0">
                <a:solidFill>
                  <a:schemeClr val="accent4">
                    <a:lumMod val="50000"/>
                  </a:schemeClr>
                </a:solidFill>
                <a:latin typeface="+mj-lt"/>
              </a:rPr>
              <a:t> m</a:t>
            </a:r>
            <a:r>
              <a:rPr lang="de-DE" sz="1400" baseline="30000" dirty="0" smtClean="0">
                <a:solidFill>
                  <a:schemeClr val="accent4">
                    <a:lumMod val="50000"/>
                  </a:schemeClr>
                </a:solidFill>
                <a:latin typeface="+mj-lt"/>
              </a:rPr>
              <a:t>3</a:t>
            </a:r>
            <a:r>
              <a:rPr lang="de-DE" sz="1400" dirty="0" smtClean="0">
                <a:solidFill>
                  <a:schemeClr val="accent4">
                    <a:lumMod val="50000"/>
                  </a:schemeClr>
                </a:solidFill>
                <a:latin typeface="+mj-lt"/>
              </a:rPr>
              <a:t> = 11.4 </a:t>
            </a:r>
            <a:r>
              <a:rPr lang="de-DE" sz="1400" dirty="0" err="1" smtClean="0">
                <a:solidFill>
                  <a:schemeClr val="accent4">
                    <a:lumMod val="50000"/>
                  </a:schemeClr>
                </a:solidFill>
                <a:latin typeface="+mj-lt"/>
              </a:rPr>
              <a:t>TWh</a:t>
            </a:r>
            <a:r>
              <a:rPr lang="de-DE" sz="1400" dirty="0" smtClean="0">
                <a:solidFill>
                  <a:schemeClr val="accent4">
                    <a:lumMod val="50000"/>
                  </a:schemeClr>
                </a:solidFill>
                <a:latin typeface="+mj-lt"/>
              </a:rPr>
              <a:t> = 0.9 </a:t>
            </a:r>
            <a:r>
              <a:rPr lang="de-DE" sz="1400" dirty="0" err="1" smtClean="0">
                <a:solidFill>
                  <a:schemeClr val="accent4">
                    <a:lumMod val="50000"/>
                  </a:schemeClr>
                </a:solidFill>
                <a:latin typeface="+mj-lt"/>
              </a:rPr>
              <a:t>Mtoe</a:t>
            </a:r>
            <a:endParaRPr lang="en-GB" sz="1400" dirty="0" err="1" smtClean="0">
              <a:solidFill>
                <a:schemeClr val="accent4">
                  <a:lumMod val="50000"/>
                </a:schemeClr>
              </a:solidFill>
              <a:latin typeface="+mj-lt"/>
            </a:endParaRPr>
          </a:p>
        </p:txBody>
      </p:sp>
      <p:sp>
        <p:nvSpPr>
          <p:cNvPr id="6" name="Rectangle: Rounded Corners 12">
            <a:extLst>
              <a:ext uri="{FF2B5EF4-FFF2-40B4-BE49-F238E27FC236}">
                <a16:creationId xmlns:a16="http://schemas.microsoft.com/office/drawing/2014/main" id="{A46A5BFE-6E73-4D9F-B87E-4FAB46A25515}"/>
              </a:ext>
            </a:extLst>
          </p:cNvPr>
          <p:cNvSpPr/>
          <p:nvPr/>
        </p:nvSpPr>
        <p:spPr>
          <a:xfrm>
            <a:off x="2059360" y="2692515"/>
            <a:ext cx="3740307" cy="10457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298271"/>
                </a:solidFill>
              </a:rPr>
              <a:t>Decarbonization – gas demand in:</a:t>
            </a:r>
          </a:p>
          <a:p>
            <a:pPr marL="285750" indent="-285750">
              <a:buFont typeface="Wingdings" panose="05000000000000000000" pitchFamily="2" charset="2"/>
              <a:buChar char="§"/>
            </a:pPr>
            <a:r>
              <a:rPr lang="en-US" sz="1600" b="1" dirty="0" smtClean="0">
                <a:solidFill>
                  <a:srgbClr val="298271"/>
                </a:solidFill>
              </a:rPr>
              <a:t>Transport: up</a:t>
            </a:r>
          </a:p>
          <a:p>
            <a:pPr marL="285750" indent="-285750">
              <a:buFont typeface="Wingdings" panose="05000000000000000000" pitchFamily="2" charset="2"/>
              <a:buChar char="§"/>
            </a:pPr>
            <a:r>
              <a:rPr lang="en-US" sz="1600" b="1" dirty="0" smtClean="0">
                <a:solidFill>
                  <a:srgbClr val="298271"/>
                </a:solidFill>
              </a:rPr>
              <a:t>Industry: down</a:t>
            </a:r>
          </a:p>
          <a:p>
            <a:pPr marL="285750" indent="-285750">
              <a:buFont typeface="Wingdings" panose="05000000000000000000" pitchFamily="2" charset="2"/>
              <a:buChar char="§"/>
            </a:pPr>
            <a:r>
              <a:rPr lang="en-US" sz="1600" b="1" dirty="0" smtClean="0">
                <a:solidFill>
                  <a:srgbClr val="298271"/>
                </a:solidFill>
              </a:rPr>
              <a:t>Building heating: down</a:t>
            </a:r>
          </a:p>
          <a:p>
            <a:pPr marL="285750" indent="-285750">
              <a:buFont typeface="Wingdings" panose="05000000000000000000" pitchFamily="2" charset="2"/>
              <a:buChar char="§"/>
            </a:pPr>
            <a:r>
              <a:rPr lang="en-US" sz="1600" b="1" dirty="0" smtClean="0">
                <a:solidFill>
                  <a:srgbClr val="298271"/>
                </a:solidFill>
              </a:rPr>
              <a:t>Power generation: down</a:t>
            </a:r>
            <a:endParaRPr lang="en-US" sz="1600" b="1" dirty="0">
              <a:solidFill>
                <a:srgbClr val="298271"/>
              </a:solidFill>
            </a:endParaRPr>
          </a:p>
        </p:txBody>
      </p:sp>
      <p:sp>
        <p:nvSpPr>
          <p:cNvPr id="7" name="Slide Number Placeholder 4"/>
          <p:cNvSpPr txBox="1">
            <a:spLocks/>
          </p:cNvSpPr>
          <p:nvPr/>
        </p:nvSpPr>
        <p:spPr>
          <a:xfrm>
            <a:off x="8746067" y="6415616"/>
            <a:ext cx="30911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38</a:t>
            </a:fld>
            <a:endParaRPr lang="en-GB" sz="1400">
              <a:solidFill>
                <a:srgbClr val="2C555F"/>
              </a:solidFill>
            </a:endParaRPr>
          </a:p>
        </p:txBody>
      </p:sp>
      <p:sp>
        <p:nvSpPr>
          <p:cNvPr id="8"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10"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38</a:t>
            </a:fld>
            <a:endParaRPr lang="nb-NO" sz="1200" dirty="0">
              <a:solidFill>
                <a:schemeClr val="bg1"/>
              </a:solidFill>
            </a:endParaRPr>
          </a:p>
        </p:txBody>
      </p:sp>
    </p:spTree>
    <p:extLst>
      <p:ext uri="{BB962C8B-B14F-4D97-AF65-F5344CB8AC3E}">
        <p14:creationId xmlns:p14="http://schemas.microsoft.com/office/powerpoint/2010/main" val="22693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726075" y="1555121"/>
          <a:ext cx="7539384" cy="428512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6EE5422D-61E7-47BB-A7FA-9F6D551EB3B8}"/>
              </a:ext>
            </a:extLst>
          </p:cNvPr>
          <p:cNvCxnSpPr/>
          <p:nvPr/>
        </p:nvCxnSpPr>
        <p:spPr>
          <a:xfrm>
            <a:off x="6381121" y="1925649"/>
            <a:ext cx="10714" cy="2538775"/>
          </a:xfrm>
          <a:prstGeom prst="straightConnector1">
            <a:avLst/>
          </a:prstGeom>
          <a:ln w="25400">
            <a:solidFill>
              <a:srgbClr val="2C555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E5422D-61E7-47BB-A7FA-9F6D551EB3B8}"/>
              </a:ext>
            </a:extLst>
          </p:cNvPr>
          <p:cNvCxnSpPr/>
          <p:nvPr/>
        </p:nvCxnSpPr>
        <p:spPr>
          <a:xfrm>
            <a:off x="6391835" y="1925649"/>
            <a:ext cx="0" cy="1714022"/>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3CDF3C2-E99B-4022-B1E3-0C05E184B464}"/>
              </a:ext>
            </a:extLst>
          </p:cNvPr>
          <p:cNvSpPr/>
          <p:nvPr/>
        </p:nvSpPr>
        <p:spPr>
          <a:xfrm>
            <a:off x="5172636" y="2113833"/>
            <a:ext cx="1432603" cy="1145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rgbClr val="298271"/>
                </a:solidFill>
              </a:rPr>
              <a:t>50% </a:t>
            </a:r>
            <a:r>
              <a:rPr lang="hu-HU" sz="1600" b="1" dirty="0" smtClean="0">
                <a:solidFill>
                  <a:srgbClr val="298271"/>
                </a:solidFill>
              </a:rPr>
              <a:t>-</a:t>
            </a:r>
            <a:r>
              <a:rPr lang="de-DE" sz="1600" b="1" dirty="0" smtClean="0">
                <a:solidFill>
                  <a:srgbClr val="298271"/>
                </a:solidFill>
              </a:rPr>
              <a:t> 75% </a:t>
            </a:r>
            <a:r>
              <a:rPr lang="en-US" sz="1600" b="1" dirty="0" smtClean="0">
                <a:solidFill>
                  <a:srgbClr val="298271"/>
                </a:solidFill>
              </a:rPr>
              <a:t>decrease</a:t>
            </a:r>
            <a:endParaRPr lang="en-US" sz="1600" b="1" dirty="0">
              <a:solidFill>
                <a:srgbClr val="298271"/>
              </a:solidFill>
            </a:endParaRPr>
          </a:p>
        </p:txBody>
      </p:sp>
      <p:sp>
        <p:nvSpPr>
          <p:cNvPr id="5" name="Cím 4">
            <a:extLst>
              <a:ext uri="{FF2B5EF4-FFF2-40B4-BE49-F238E27FC236}">
                <a16:creationId xmlns:a16="http://schemas.microsoft.com/office/drawing/2014/main" id="{6C95D949-B8D0-44E8-926F-BBC05D8C7CC4}"/>
              </a:ext>
            </a:extLst>
          </p:cNvPr>
          <p:cNvSpPr>
            <a:spLocks noGrp="1"/>
          </p:cNvSpPr>
          <p:nvPr>
            <p:ph type="title"/>
          </p:nvPr>
        </p:nvSpPr>
        <p:spPr/>
        <p:txBody>
          <a:bodyPr>
            <a:normAutofit fontScale="90000"/>
          </a:bodyPr>
          <a:lstStyle/>
          <a:p>
            <a:r>
              <a:rPr lang="en-US" dirty="0" smtClean="0"/>
              <a:t>Gas demand development in the pathways (BCM/y)</a:t>
            </a:r>
            <a:endParaRPr lang="en-US" dirty="0"/>
          </a:p>
        </p:txBody>
      </p:sp>
      <p:sp>
        <p:nvSpPr>
          <p:cNvPr id="3" name="TextBox 2"/>
          <p:cNvSpPr txBox="1"/>
          <p:nvPr/>
        </p:nvSpPr>
        <p:spPr>
          <a:xfrm>
            <a:off x="179294" y="5840250"/>
            <a:ext cx="2904565" cy="385483"/>
          </a:xfrm>
          <a:prstGeom prst="rect">
            <a:avLst/>
          </a:prstGeom>
          <a:noFill/>
          <a:ln>
            <a:noFill/>
          </a:ln>
        </p:spPr>
        <p:txBody>
          <a:bodyPr wrap="square" lIns="0" tIns="0" rIns="0" bIns="0" rtlCol="0">
            <a:noAutofit/>
          </a:bodyPr>
          <a:lstStyle/>
          <a:p>
            <a:r>
              <a:rPr lang="de-DE" sz="1400" dirty="0" smtClean="0">
                <a:solidFill>
                  <a:schemeClr val="accent4">
                    <a:lumMod val="50000"/>
                  </a:schemeClr>
                </a:solidFill>
                <a:latin typeface="+mj-lt"/>
              </a:rPr>
              <a:t>1 </a:t>
            </a:r>
            <a:r>
              <a:rPr lang="de-DE" sz="1400" dirty="0" err="1" smtClean="0">
                <a:solidFill>
                  <a:schemeClr val="accent4">
                    <a:lumMod val="50000"/>
                  </a:schemeClr>
                </a:solidFill>
                <a:latin typeface="+mj-lt"/>
              </a:rPr>
              <a:t>bcm</a:t>
            </a:r>
            <a:r>
              <a:rPr lang="de-DE" sz="1400" dirty="0" smtClean="0">
                <a:solidFill>
                  <a:schemeClr val="accent4">
                    <a:lumMod val="50000"/>
                  </a:schemeClr>
                </a:solidFill>
                <a:latin typeface="+mj-lt"/>
              </a:rPr>
              <a:t> = 11.4 </a:t>
            </a:r>
            <a:r>
              <a:rPr lang="de-DE" sz="1400" dirty="0" err="1" smtClean="0">
                <a:solidFill>
                  <a:schemeClr val="accent4">
                    <a:lumMod val="50000"/>
                  </a:schemeClr>
                </a:solidFill>
                <a:latin typeface="+mj-lt"/>
              </a:rPr>
              <a:t>TWh</a:t>
            </a:r>
            <a:r>
              <a:rPr lang="de-DE" sz="1400" dirty="0" smtClean="0">
                <a:solidFill>
                  <a:schemeClr val="accent4">
                    <a:lumMod val="50000"/>
                  </a:schemeClr>
                </a:solidFill>
                <a:latin typeface="+mj-lt"/>
              </a:rPr>
              <a:t> = 0.9 </a:t>
            </a:r>
            <a:r>
              <a:rPr lang="de-DE" sz="1400" dirty="0" err="1" smtClean="0">
                <a:solidFill>
                  <a:schemeClr val="accent4">
                    <a:lumMod val="50000"/>
                  </a:schemeClr>
                </a:solidFill>
                <a:latin typeface="+mj-lt"/>
              </a:rPr>
              <a:t>Mtoe</a:t>
            </a:r>
            <a:endParaRPr lang="en-GB" sz="1400" dirty="0" err="1" smtClean="0">
              <a:solidFill>
                <a:schemeClr val="accent4">
                  <a:lumMod val="50000"/>
                </a:schemeClr>
              </a:solidFill>
              <a:latin typeface="+mj-lt"/>
            </a:endParaRPr>
          </a:p>
        </p:txBody>
      </p:sp>
      <p:sp>
        <p:nvSpPr>
          <p:cNvPr id="10" name="Slide Number Placeholder 4"/>
          <p:cNvSpPr txBox="1">
            <a:spLocks/>
          </p:cNvSpPr>
          <p:nvPr/>
        </p:nvSpPr>
        <p:spPr>
          <a:xfrm>
            <a:off x="8746067" y="6415616"/>
            <a:ext cx="309113"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39</a:t>
            </a:fld>
            <a:endParaRPr lang="en-GB" sz="1400">
              <a:solidFill>
                <a:srgbClr val="2C555F"/>
              </a:solidFill>
            </a:endParaRPr>
          </a:p>
        </p:txBody>
      </p:sp>
      <p:sp>
        <p:nvSpPr>
          <p:cNvPr id="11"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13"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39</a:t>
            </a:fld>
            <a:endParaRPr lang="nb-NO" sz="1200" dirty="0">
              <a:solidFill>
                <a:schemeClr val="bg1"/>
              </a:solidFill>
            </a:endParaRPr>
          </a:p>
        </p:txBody>
      </p:sp>
    </p:spTree>
    <p:extLst>
      <p:ext uri="{BB962C8B-B14F-4D97-AF65-F5344CB8AC3E}">
        <p14:creationId xmlns:p14="http://schemas.microsoft.com/office/powerpoint/2010/main" val="458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 climate strategy: building blocks</a:t>
            </a:r>
            <a:endParaRPr lang="en-US" dirty="0"/>
          </a:p>
        </p:txBody>
      </p:sp>
      <p:sp>
        <p:nvSpPr>
          <p:cNvPr id="3" name="Content Placeholder 2"/>
          <p:cNvSpPr>
            <a:spLocks noGrp="1"/>
          </p:cNvSpPr>
          <p:nvPr>
            <p:ph idx="1"/>
          </p:nvPr>
        </p:nvSpPr>
        <p:spPr>
          <a:xfrm>
            <a:off x="611560" y="1196753"/>
            <a:ext cx="7920880" cy="4752528"/>
          </a:xfrm>
        </p:spPr>
        <p:txBody>
          <a:bodyPr numCol="2">
            <a:noAutofit/>
          </a:bodyPr>
          <a:lstStyle/>
          <a:p>
            <a:pPr marL="457200" indent="-457200">
              <a:buFont typeface="+mj-lt"/>
              <a:buAutoNum type="arabicPeriod"/>
            </a:pPr>
            <a:r>
              <a:rPr lang="en-US" sz="2000" dirty="0" smtClean="0"/>
              <a:t>Need </a:t>
            </a:r>
            <a:r>
              <a:rPr lang="en-US" sz="2000" dirty="0"/>
              <a:t>to </a:t>
            </a:r>
            <a:r>
              <a:rPr lang="en-US" sz="2000" dirty="0" smtClean="0"/>
              <a:t>decarbonize</a:t>
            </a:r>
          </a:p>
          <a:p>
            <a:pPr marL="857250" lvl="1" indent="-457200">
              <a:buFont typeface="Wingdings" panose="05000000000000000000" pitchFamily="2" charset="2"/>
              <a:buChar char="Ø"/>
            </a:pPr>
            <a:r>
              <a:rPr lang="en-US" sz="2000" dirty="0" smtClean="0"/>
              <a:t>2050: </a:t>
            </a:r>
            <a:r>
              <a:rPr lang="en-US" sz="2000" dirty="0"/>
              <a:t>80% </a:t>
            </a:r>
            <a:r>
              <a:rPr lang="en-US" sz="2000" dirty="0" smtClean="0"/>
              <a:t>electricity RES, substantial electrification, </a:t>
            </a:r>
            <a:r>
              <a:rPr lang="en-US" sz="2000" dirty="0"/>
              <a:t>role for </a:t>
            </a:r>
            <a:r>
              <a:rPr lang="en-US" sz="2000" dirty="0" smtClean="0"/>
              <a:t>nuclear</a:t>
            </a:r>
            <a:endParaRPr lang="en-US" sz="2000" dirty="0"/>
          </a:p>
          <a:p>
            <a:pPr marL="457200" indent="-457200">
              <a:buFont typeface="+mj-lt"/>
              <a:buAutoNum type="arabicPeriod"/>
            </a:pPr>
            <a:r>
              <a:rPr lang="en-US" sz="2000" dirty="0" smtClean="0"/>
              <a:t>energy efficiency</a:t>
            </a:r>
          </a:p>
          <a:p>
            <a:pPr marL="857250" lvl="1" indent="-457200">
              <a:buFont typeface="Wingdings" panose="05000000000000000000" pitchFamily="2" charset="2"/>
              <a:buChar char="Ø"/>
            </a:pPr>
            <a:r>
              <a:rPr lang="en-US" sz="2000" dirty="0" smtClean="0"/>
              <a:t>Industry, buildings</a:t>
            </a:r>
          </a:p>
          <a:p>
            <a:pPr marL="457200" indent="-457200">
              <a:buFont typeface="+mj-lt"/>
              <a:buAutoNum type="arabicPeriod"/>
            </a:pPr>
            <a:r>
              <a:rPr lang="en-US" sz="2000" dirty="0" smtClean="0"/>
              <a:t>transport</a:t>
            </a:r>
          </a:p>
          <a:p>
            <a:pPr marL="857250" lvl="1" indent="-457200">
              <a:buFont typeface="Wingdings" panose="05000000000000000000" pitchFamily="2" charset="2"/>
              <a:buChar char="Ø"/>
            </a:pPr>
            <a:r>
              <a:rPr lang="en-US" sz="2000" dirty="0"/>
              <a:t>Electrification, alternative fuels, better </a:t>
            </a:r>
            <a:r>
              <a:rPr lang="en-US" sz="2000" dirty="0" smtClean="0"/>
              <a:t>transport management</a:t>
            </a:r>
            <a:r>
              <a:rPr lang="en-US" sz="2000" dirty="0"/>
              <a:t>.</a:t>
            </a:r>
          </a:p>
          <a:p>
            <a:pPr marL="457200" indent="-457200">
              <a:buFont typeface="+mj-lt"/>
              <a:buAutoNum type="arabicPeriod"/>
            </a:pPr>
            <a:r>
              <a:rPr lang="en-US" sz="2000" dirty="0" smtClean="0"/>
              <a:t>industry</a:t>
            </a:r>
          </a:p>
          <a:p>
            <a:pPr marL="857250" lvl="1" indent="-457200">
              <a:buFont typeface="Wingdings" panose="05000000000000000000" pitchFamily="2" charset="2"/>
              <a:buChar char="Ø"/>
            </a:pPr>
            <a:r>
              <a:rPr lang="en-US" sz="2000" dirty="0" smtClean="0"/>
              <a:t>different fuels</a:t>
            </a:r>
            <a:r>
              <a:rPr lang="en-US" sz="2000" dirty="0"/>
              <a:t>, carbon sequestration and use.</a:t>
            </a:r>
          </a:p>
          <a:p>
            <a:pPr marL="457200" indent="-457200">
              <a:buFont typeface="+mj-lt"/>
              <a:buAutoNum type="arabicPeriod"/>
            </a:pPr>
            <a:r>
              <a:rPr lang="en-US" sz="2000" dirty="0" smtClean="0"/>
              <a:t>sustainable land use</a:t>
            </a:r>
          </a:p>
          <a:p>
            <a:pPr marL="857250" lvl="1" indent="-457200">
              <a:buFont typeface="Wingdings" panose="05000000000000000000" pitchFamily="2" charset="2"/>
              <a:buChar char="Ø"/>
            </a:pPr>
            <a:r>
              <a:rPr lang="en-US" sz="2000" dirty="0"/>
              <a:t>more biomass use, </a:t>
            </a:r>
            <a:r>
              <a:rPr lang="en-US" sz="2000" dirty="0" smtClean="0"/>
              <a:t>enhance </a:t>
            </a:r>
            <a:r>
              <a:rPr lang="en-US" sz="2000" dirty="0"/>
              <a:t>forests and land as sinks</a:t>
            </a:r>
          </a:p>
          <a:p>
            <a:pPr marL="457200" indent="-457200">
              <a:buFont typeface="+mj-lt"/>
              <a:buAutoNum type="arabicPeriod"/>
            </a:pPr>
            <a:r>
              <a:rPr lang="en-US" sz="2000" dirty="0" smtClean="0"/>
              <a:t>infrastructure essential</a:t>
            </a:r>
          </a:p>
          <a:p>
            <a:pPr marL="857250" lvl="1" indent="-457200">
              <a:buFont typeface="Wingdings" panose="05000000000000000000" pitchFamily="2" charset="2"/>
              <a:buChar char="Ø"/>
            </a:pPr>
            <a:r>
              <a:rPr lang="en-US" sz="2000" dirty="0"/>
              <a:t>facilitate energy systems </a:t>
            </a:r>
            <a:r>
              <a:rPr lang="en-US" sz="2000" dirty="0" smtClean="0"/>
              <a:t>integration and  digitalization, use low-carbon fuels</a:t>
            </a:r>
            <a:endParaRPr lang="en-US" sz="2000" dirty="0"/>
          </a:p>
          <a:p>
            <a:pPr marL="457200" indent="-457200">
              <a:buFont typeface="+mj-lt"/>
              <a:buAutoNum type="arabicPeriod"/>
            </a:pPr>
            <a:r>
              <a:rPr lang="en-US" sz="2000" dirty="0" smtClean="0"/>
              <a:t>carbon </a:t>
            </a:r>
            <a:r>
              <a:rPr lang="en-US" sz="2000" dirty="0"/>
              <a:t>capture and </a:t>
            </a:r>
            <a:r>
              <a:rPr lang="en-US" sz="2000" dirty="0" smtClean="0"/>
              <a:t>storage</a:t>
            </a:r>
          </a:p>
          <a:p>
            <a:pPr marL="857250" lvl="1" indent="-457200">
              <a:buFont typeface="Wingdings" panose="05000000000000000000" pitchFamily="2" charset="2"/>
              <a:buChar char="Ø"/>
            </a:pPr>
            <a:r>
              <a:rPr lang="en-US" sz="2000" dirty="0"/>
              <a:t>necessary notably to </a:t>
            </a:r>
            <a:r>
              <a:rPr lang="en-US" sz="2000" dirty="0" err="1"/>
              <a:t>decarbonise</a:t>
            </a:r>
            <a:r>
              <a:rPr lang="en-US" sz="2000" dirty="0"/>
              <a:t> industry.</a:t>
            </a:r>
          </a:p>
        </p:txBody>
      </p:sp>
      <p:sp>
        <p:nvSpPr>
          <p:cNvPr id="4" name="Slide Number Placeholder 3"/>
          <p:cNvSpPr>
            <a:spLocks noGrp="1"/>
          </p:cNvSpPr>
          <p:nvPr>
            <p:ph type="sldNum" sz="quarter" idx="12"/>
          </p:nvPr>
        </p:nvSpPr>
        <p:spPr/>
        <p:txBody>
          <a:bodyPr/>
          <a:lstStyle/>
          <a:p>
            <a:r>
              <a:rPr lang="nb-NO" smtClean="0"/>
              <a:t>Slide </a:t>
            </a:r>
            <a:fld id="{FAEFB388-42AA-4DF2-851A-CCA4A06B24AA}" type="slidenum">
              <a:rPr lang="nb-NO" smtClean="0"/>
              <a:pPr/>
              <a:t>4</a:t>
            </a:fld>
            <a:endParaRPr lang="nb-NO" dirty="0"/>
          </a:p>
        </p:txBody>
      </p:sp>
      <p:sp>
        <p:nvSpPr>
          <p:cNvPr id="5" name="Footer Placeholder 4"/>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3019842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457200" y="1340769"/>
            <a:ext cx="3924000" cy="4527232"/>
          </a:xfrm>
        </p:spPr>
        <p:txBody>
          <a:bodyPr/>
          <a:lstStyle/>
          <a:p>
            <a:pPr marL="342900" indent="-342900">
              <a:buFont typeface="Wingdings" panose="05000000000000000000" pitchFamily="2" charset="2"/>
              <a:buChar char="§"/>
            </a:pPr>
            <a:r>
              <a:rPr lang="en-US" dirty="0" smtClean="0">
                <a:solidFill>
                  <a:srgbClr val="003399"/>
                </a:solidFill>
              </a:rPr>
              <a:t>Europe + neighbors</a:t>
            </a:r>
          </a:p>
          <a:p>
            <a:pPr marL="342900" indent="-342900">
              <a:buFont typeface="Wingdings" panose="05000000000000000000" pitchFamily="2" charset="2"/>
              <a:buChar char="§"/>
            </a:pPr>
            <a:r>
              <a:rPr lang="en-US" dirty="0" smtClean="0">
                <a:solidFill>
                  <a:srgbClr val="003399"/>
                </a:solidFill>
              </a:rPr>
              <a:t>Exogenous demand, supply and capacities</a:t>
            </a:r>
          </a:p>
          <a:p>
            <a:pPr marL="342900" indent="-342900">
              <a:buFont typeface="Wingdings" panose="05000000000000000000" pitchFamily="2" charset="2"/>
              <a:buChar char="§"/>
            </a:pPr>
            <a:r>
              <a:rPr lang="en-US" dirty="0" smtClean="0">
                <a:solidFill>
                  <a:srgbClr val="003399"/>
                </a:solidFill>
              </a:rPr>
              <a:t>Pipelines, storages, LNG regasification</a:t>
            </a:r>
          </a:p>
          <a:p>
            <a:pPr marL="342900" indent="-342900">
              <a:buFont typeface="Wingdings" panose="05000000000000000000" pitchFamily="2" charset="2"/>
              <a:buChar char="§"/>
            </a:pPr>
            <a:r>
              <a:rPr lang="en-US" dirty="0" smtClean="0">
                <a:solidFill>
                  <a:srgbClr val="003399"/>
                </a:solidFill>
              </a:rPr>
              <a:t>Monthly resolution</a:t>
            </a:r>
          </a:p>
          <a:p>
            <a:pPr marL="342900" indent="-342900">
              <a:buFont typeface="Wingdings" panose="05000000000000000000" pitchFamily="2" charset="2"/>
              <a:buChar char="§"/>
            </a:pPr>
            <a:r>
              <a:rPr lang="en-US" dirty="0" smtClean="0">
                <a:solidFill>
                  <a:srgbClr val="003399"/>
                </a:solidFill>
              </a:rPr>
              <a:t>2015-2050</a:t>
            </a:r>
          </a:p>
          <a:p>
            <a:pPr marL="342900" indent="-342900">
              <a:buFont typeface="Wingdings" panose="05000000000000000000" pitchFamily="2" charset="2"/>
              <a:buChar char="§"/>
            </a:pPr>
            <a:r>
              <a:rPr lang="en-US" dirty="0" smtClean="0">
                <a:solidFill>
                  <a:srgbClr val="003399"/>
                </a:solidFill>
              </a:rPr>
              <a:t>Bio-methane in 2 pathways</a:t>
            </a:r>
          </a:p>
          <a:p>
            <a:pPr marL="342900" indent="-342900">
              <a:buFont typeface="Wingdings" panose="05000000000000000000" pitchFamily="2" charset="2"/>
              <a:buChar char="§"/>
            </a:pPr>
            <a:r>
              <a:rPr lang="en-US" dirty="0" smtClean="0">
                <a:solidFill>
                  <a:srgbClr val="003399"/>
                </a:solidFill>
              </a:rPr>
              <a:t>Main outputs: gas prices, infrastructure utilization, market agent profits</a:t>
            </a:r>
            <a:endParaRPr lang="en-US" dirty="0">
              <a:solidFill>
                <a:srgbClr val="003399"/>
              </a:solidFill>
            </a:endParaRPr>
          </a:p>
        </p:txBody>
      </p:sp>
      <p:sp>
        <p:nvSpPr>
          <p:cNvPr id="9" name="Content Placeholder 8"/>
          <p:cNvSpPr>
            <a:spLocks noGrp="1"/>
          </p:cNvSpPr>
          <p:nvPr>
            <p:ph sz="quarter" idx="12"/>
          </p:nvPr>
        </p:nvSpPr>
        <p:spPr>
          <a:xfrm>
            <a:off x="4572000" y="1365969"/>
            <a:ext cx="4100400" cy="4527232"/>
          </a:xfrm>
        </p:spPr>
        <p:txBody>
          <a:bodyPr>
            <a:normAutofit/>
          </a:bodyPr>
          <a:lstStyle/>
          <a:p>
            <a:pPr marL="342900" indent="-342900">
              <a:buFont typeface="Wingdings" panose="05000000000000000000" pitchFamily="2" charset="2"/>
              <a:buChar char="§"/>
            </a:pPr>
            <a:r>
              <a:rPr lang="en-US" dirty="0" smtClean="0">
                <a:solidFill>
                  <a:srgbClr val="003399"/>
                </a:solidFill>
              </a:rPr>
              <a:t>Global</a:t>
            </a:r>
          </a:p>
          <a:p>
            <a:pPr marL="342900" indent="-342900">
              <a:buFont typeface="Wingdings" panose="05000000000000000000" pitchFamily="2" charset="2"/>
              <a:buChar char="§"/>
            </a:pPr>
            <a:r>
              <a:rPr lang="en-US" dirty="0" smtClean="0">
                <a:solidFill>
                  <a:srgbClr val="003399"/>
                </a:solidFill>
              </a:rPr>
              <a:t>Calibrated demand, exogenous (initial) capacities</a:t>
            </a:r>
          </a:p>
          <a:p>
            <a:pPr marL="342900" indent="-342900">
              <a:buFont typeface="Wingdings" panose="05000000000000000000" pitchFamily="2" charset="2"/>
              <a:buChar char="§"/>
            </a:pPr>
            <a:r>
              <a:rPr lang="en-US" dirty="0" smtClean="0">
                <a:solidFill>
                  <a:srgbClr val="003399"/>
                </a:solidFill>
              </a:rPr>
              <a:t>Pipelines, storage, liquefaction, shipping, regasification</a:t>
            </a:r>
          </a:p>
          <a:p>
            <a:pPr marL="342900" indent="-342900">
              <a:buFont typeface="Wingdings" panose="05000000000000000000" pitchFamily="2" charset="2"/>
              <a:buChar char="§"/>
            </a:pPr>
            <a:r>
              <a:rPr lang="en-US" dirty="0" smtClean="0">
                <a:solidFill>
                  <a:srgbClr val="003399"/>
                </a:solidFill>
              </a:rPr>
              <a:t>Three seasons, 5-year steps </a:t>
            </a:r>
          </a:p>
          <a:p>
            <a:pPr marL="342900" indent="-342900">
              <a:buFont typeface="Wingdings" panose="05000000000000000000" pitchFamily="2" charset="2"/>
              <a:buChar char="§"/>
            </a:pPr>
            <a:r>
              <a:rPr lang="en-US" dirty="0" smtClean="0">
                <a:solidFill>
                  <a:srgbClr val="003399"/>
                </a:solidFill>
              </a:rPr>
              <a:t>2015-2050 </a:t>
            </a:r>
          </a:p>
          <a:p>
            <a:pPr marL="342900" indent="-342900">
              <a:buFont typeface="Wingdings" panose="05000000000000000000" pitchFamily="2" charset="2"/>
              <a:buChar char="§"/>
            </a:pPr>
            <a:r>
              <a:rPr lang="en-US" dirty="0" smtClean="0">
                <a:solidFill>
                  <a:srgbClr val="003399"/>
                </a:solidFill>
              </a:rPr>
              <a:t>Endogenous demand, supply, capacity investment, utilization, profits</a:t>
            </a:r>
            <a:endParaRPr lang="en-US" dirty="0">
              <a:solidFill>
                <a:srgbClr val="003399"/>
              </a:solidFill>
            </a:endParaRPr>
          </a:p>
        </p:txBody>
      </p:sp>
      <p:sp>
        <p:nvSpPr>
          <p:cNvPr id="7" name="Title 6"/>
          <p:cNvSpPr>
            <a:spLocks noGrp="1"/>
          </p:cNvSpPr>
          <p:nvPr>
            <p:ph type="title"/>
          </p:nvPr>
        </p:nvSpPr>
        <p:spPr>
          <a:xfrm>
            <a:off x="467544" y="332656"/>
            <a:ext cx="3913656" cy="936104"/>
          </a:xfrm>
        </p:spPr>
        <p:txBody>
          <a:bodyPr/>
          <a:lstStyle/>
          <a:p>
            <a:r>
              <a:rPr lang="en-US" dirty="0" smtClean="0"/>
              <a:t>EGGM (REKK)</a:t>
            </a:r>
            <a:endParaRPr lang="en-US" dirty="0"/>
          </a:p>
        </p:txBody>
      </p:sp>
      <p:sp>
        <p:nvSpPr>
          <p:cNvPr id="10" name="Title 6"/>
          <p:cNvSpPr txBox="1">
            <a:spLocks/>
          </p:cNvSpPr>
          <p:nvPr/>
        </p:nvSpPr>
        <p:spPr>
          <a:xfrm>
            <a:off x="4730438" y="332656"/>
            <a:ext cx="3913656"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GGM (NTNU/DIW)</a:t>
            </a:r>
            <a:endParaRPr lang="en-US" dirty="0"/>
          </a:p>
        </p:txBody>
      </p:sp>
    </p:spTree>
    <p:extLst>
      <p:ext uri="{BB962C8B-B14F-4D97-AF65-F5344CB8AC3E}">
        <p14:creationId xmlns:p14="http://schemas.microsoft.com/office/powerpoint/2010/main" val="3974060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AB92A587-97EE-4E46-908D-8E5BB4DB0D02}"/>
              </a:ext>
            </a:extLst>
          </p:cNvPr>
          <p:cNvSpPr>
            <a:spLocks noGrp="1"/>
          </p:cNvSpPr>
          <p:nvPr>
            <p:ph type="title"/>
          </p:nvPr>
        </p:nvSpPr>
        <p:spPr/>
        <p:txBody>
          <a:bodyPr>
            <a:normAutofit fontScale="90000"/>
          </a:bodyPr>
          <a:lstStyle/>
          <a:p>
            <a:r>
              <a:rPr lang="en-US" dirty="0" smtClean="0"/>
              <a:t>EU28 import dependency (REKK EGMM model)</a:t>
            </a:r>
            <a:endParaRPr lang="en-US" dirty="0"/>
          </a:p>
        </p:txBody>
      </p:sp>
      <p:pic>
        <p:nvPicPr>
          <p:cNvPr id="7" name="Kép 6">
            <a:extLst>
              <a:ext uri="{FF2B5EF4-FFF2-40B4-BE49-F238E27FC236}">
                <a16:creationId xmlns:a16="http://schemas.microsoft.com/office/drawing/2014/main" id="{8FA29CA3-C875-41B0-A510-85FAC35B7B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488" y="1515866"/>
            <a:ext cx="6532936" cy="3702745"/>
          </a:xfrm>
          <a:prstGeom prst="rect">
            <a:avLst/>
          </a:prstGeom>
          <a:noFill/>
          <a:ln>
            <a:noFill/>
          </a:ln>
        </p:spPr>
      </p:pic>
      <p:sp>
        <p:nvSpPr>
          <p:cNvPr id="3" name="Rectangle 2"/>
          <p:cNvSpPr/>
          <p:nvPr/>
        </p:nvSpPr>
        <p:spPr>
          <a:xfrm>
            <a:off x="897466" y="5465716"/>
            <a:ext cx="7995014" cy="920095"/>
          </a:xfrm>
          <a:prstGeom prst="rect">
            <a:avLst/>
          </a:prstGeom>
          <a:solidFill>
            <a:schemeClr val="bg1"/>
          </a:solidFill>
        </p:spPr>
        <p:txBody>
          <a:bodyPr wrap="square">
            <a:spAutoFit/>
          </a:bodyPr>
          <a:lstStyle/>
          <a:p>
            <a:r>
              <a:rPr lang="en-US" dirty="0" smtClean="0">
                <a:solidFill>
                  <a:schemeClr val="accent4">
                    <a:lumMod val="50000"/>
                  </a:schemeClr>
                </a:solidFill>
              </a:rPr>
              <a:t>(Relative) import dependency stabilizes or decreases</a:t>
            </a:r>
          </a:p>
          <a:p>
            <a:r>
              <a:rPr lang="en-US" dirty="0">
                <a:solidFill>
                  <a:schemeClr val="accent4">
                    <a:lumMod val="50000"/>
                  </a:schemeClr>
                </a:solidFill>
              </a:rPr>
              <a:t>In scenarios with significant RES-gas, </a:t>
            </a:r>
            <a:r>
              <a:rPr lang="en-US" dirty="0" smtClean="0">
                <a:solidFill>
                  <a:schemeClr val="accent4">
                    <a:lumMod val="50000"/>
                  </a:schemeClr>
                </a:solidFill>
              </a:rPr>
              <a:t>dependency </a:t>
            </a:r>
            <a:r>
              <a:rPr lang="en-US" dirty="0">
                <a:solidFill>
                  <a:schemeClr val="accent4">
                    <a:lumMod val="50000"/>
                  </a:schemeClr>
                </a:solidFill>
              </a:rPr>
              <a:t>decreases drastically</a:t>
            </a:r>
          </a:p>
          <a:p>
            <a:endParaRPr lang="en-US" dirty="0">
              <a:solidFill>
                <a:schemeClr val="accent4">
                  <a:lumMod val="50000"/>
                </a:schemeClr>
              </a:solidFill>
            </a:endParaRPr>
          </a:p>
        </p:txBody>
      </p:sp>
      <p:cxnSp>
        <p:nvCxnSpPr>
          <p:cNvPr id="8" name="Straight Arrow Connector 7">
            <a:extLst>
              <a:ext uri="{FF2B5EF4-FFF2-40B4-BE49-F238E27FC236}">
                <a16:creationId xmlns:a16="http://schemas.microsoft.com/office/drawing/2014/main" id="{6EE5422D-61E7-47BB-A7FA-9F6D551EB3B8}"/>
              </a:ext>
            </a:extLst>
          </p:cNvPr>
          <p:cNvCxnSpPr/>
          <p:nvPr/>
        </p:nvCxnSpPr>
        <p:spPr>
          <a:xfrm>
            <a:off x="7848600" y="2364077"/>
            <a:ext cx="0" cy="1073390"/>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E5422D-61E7-47BB-A7FA-9F6D551EB3B8}"/>
              </a:ext>
            </a:extLst>
          </p:cNvPr>
          <p:cNvCxnSpPr/>
          <p:nvPr/>
        </p:nvCxnSpPr>
        <p:spPr>
          <a:xfrm flipH="1">
            <a:off x="7662334" y="1936465"/>
            <a:ext cx="0" cy="344823"/>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E5422D-61E7-47BB-A7FA-9F6D551EB3B8}"/>
              </a:ext>
            </a:extLst>
          </p:cNvPr>
          <p:cNvCxnSpPr/>
          <p:nvPr/>
        </p:nvCxnSpPr>
        <p:spPr>
          <a:xfrm flipV="1">
            <a:off x="7435931" y="2184728"/>
            <a:ext cx="1" cy="182880"/>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41</a:t>
            </a:fld>
            <a:endParaRPr lang="en-GB" sz="1400">
              <a:solidFill>
                <a:srgbClr val="2C555F"/>
              </a:solidFill>
            </a:endParaRPr>
          </a:p>
        </p:txBody>
      </p:sp>
      <p:sp>
        <p:nvSpPr>
          <p:cNvPr id="9"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12"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41</a:t>
            </a:fld>
            <a:endParaRPr lang="nb-NO" sz="1200" dirty="0">
              <a:solidFill>
                <a:schemeClr val="bg1"/>
              </a:solidFill>
            </a:endParaRPr>
          </a:p>
        </p:txBody>
      </p:sp>
    </p:spTree>
    <p:extLst>
      <p:ext uri="{BB962C8B-B14F-4D97-AF65-F5344CB8AC3E}">
        <p14:creationId xmlns:p14="http://schemas.microsoft.com/office/powerpoint/2010/main" val="29019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6444208" y="5229200"/>
            <a:ext cx="2592288" cy="1186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32656"/>
            <a:ext cx="6318738" cy="936104"/>
          </a:xfrm>
        </p:spPr>
        <p:txBody>
          <a:bodyPr>
            <a:normAutofit fontScale="90000"/>
          </a:bodyPr>
          <a:lstStyle/>
          <a:p>
            <a:r>
              <a:rPr lang="en-US" dirty="0"/>
              <a:t>infrastructure Utilization pipelines from </a:t>
            </a:r>
            <a:r>
              <a:rPr lang="en-US" dirty="0" smtClean="0"/>
              <a:t>Russia (</a:t>
            </a:r>
            <a:r>
              <a:rPr lang="en-US" dirty="0" err="1" smtClean="0"/>
              <a:t>bcm</a:t>
            </a:r>
            <a:r>
              <a:rPr lang="en-US" dirty="0" smtClean="0"/>
              <a:t>/y) (NTNU DIW GGM model)</a:t>
            </a:r>
            <a:endParaRPr lang="en-GB" dirty="0"/>
          </a:p>
        </p:txBody>
      </p:sp>
      <p:graphicFrame>
        <p:nvGraphicFramePr>
          <p:cNvPr id="3" name="Chart 2"/>
          <p:cNvGraphicFramePr>
            <a:graphicFrameLocks/>
          </p:cNvGraphicFramePr>
          <p:nvPr>
            <p:extLst/>
          </p:nvPr>
        </p:nvGraphicFramePr>
        <p:xfrm>
          <a:off x="645458" y="1361873"/>
          <a:ext cx="7798151" cy="48832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78001" y="5965757"/>
            <a:ext cx="6510866" cy="279400"/>
          </a:xfrm>
          <a:prstGeom prst="rect">
            <a:avLst/>
          </a:prstGeom>
          <a:noFill/>
          <a:ln>
            <a:noFill/>
          </a:ln>
        </p:spPr>
        <p:txBody>
          <a:bodyPr wrap="square" lIns="0" tIns="0" rIns="0" bIns="0" rtlCol="0">
            <a:noAutofit/>
          </a:bodyPr>
          <a:lstStyle/>
          <a:p>
            <a:r>
              <a:rPr lang="de-DE" sz="1600" i="1" dirty="0" err="1" smtClean="0">
                <a:solidFill>
                  <a:srgbClr val="2C555F"/>
                </a:solidFill>
                <a:latin typeface="+mj-lt"/>
              </a:rPr>
              <a:t>Yamal</a:t>
            </a:r>
            <a:r>
              <a:rPr lang="de-DE" sz="1600" i="1" dirty="0" smtClean="0">
                <a:solidFill>
                  <a:srgbClr val="2C555F"/>
                </a:solidFill>
                <a:latin typeface="+mj-lt"/>
              </a:rPr>
              <a:t>	           </a:t>
            </a:r>
            <a:r>
              <a:rPr lang="de-DE" sz="1600" i="1" dirty="0" err="1" smtClean="0">
                <a:solidFill>
                  <a:srgbClr val="2C555F"/>
                </a:solidFill>
                <a:latin typeface="+mj-lt"/>
              </a:rPr>
              <a:t>Nordstream</a:t>
            </a:r>
            <a:r>
              <a:rPr lang="de-DE" sz="1600" i="1" dirty="0" smtClean="0">
                <a:solidFill>
                  <a:srgbClr val="2C555F"/>
                </a:solidFill>
                <a:latin typeface="+mj-lt"/>
              </a:rPr>
              <a:t>	            </a:t>
            </a:r>
            <a:r>
              <a:rPr lang="de-DE" sz="1600" i="1" dirty="0" err="1" smtClean="0">
                <a:solidFill>
                  <a:srgbClr val="2C555F"/>
                </a:solidFill>
                <a:latin typeface="+mj-lt"/>
              </a:rPr>
              <a:t>Turkstream</a:t>
            </a:r>
            <a:r>
              <a:rPr lang="de-DE" sz="1600" i="1" dirty="0" smtClean="0">
                <a:solidFill>
                  <a:srgbClr val="2C555F"/>
                </a:solidFill>
                <a:latin typeface="+mj-lt"/>
              </a:rPr>
              <a:t>	           </a:t>
            </a:r>
            <a:r>
              <a:rPr lang="de-DE" sz="1600" i="1" dirty="0" err="1" smtClean="0">
                <a:solidFill>
                  <a:srgbClr val="2C555F"/>
                </a:solidFill>
                <a:latin typeface="+mj-lt"/>
              </a:rPr>
              <a:t>Brotherhood</a:t>
            </a:r>
            <a:endParaRPr lang="en-GB" sz="1600" i="1" dirty="0" err="1" smtClean="0">
              <a:solidFill>
                <a:srgbClr val="2C555F"/>
              </a:solidFill>
              <a:latin typeface="+mj-lt"/>
            </a:endParaRPr>
          </a:p>
        </p:txBody>
      </p:sp>
      <p:sp>
        <p:nvSpPr>
          <p:cNvPr id="5"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42</a:t>
            </a:fld>
            <a:endParaRPr lang="en-GB" sz="1400">
              <a:solidFill>
                <a:srgbClr val="2C555F"/>
              </a:solidFill>
            </a:endParaRPr>
          </a:p>
        </p:txBody>
      </p:sp>
      <p:sp>
        <p:nvSpPr>
          <p:cNvPr id="7"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8"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42</a:t>
            </a:fld>
            <a:endParaRPr lang="nb-NO" sz="1200" dirty="0">
              <a:solidFill>
                <a:schemeClr val="bg1"/>
              </a:solidFill>
            </a:endParaRPr>
          </a:p>
        </p:txBody>
      </p:sp>
    </p:spTree>
    <p:extLst>
      <p:ext uri="{BB962C8B-B14F-4D97-AF65-F5344CB8AC3E}">
        <p14:creationId xmlns:p14="http://schemas.microsoft.com/office/powerpoint/2010/main" val="3779101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infrastructure Utilization pipelines from Africa (</a:t>
            </a:r>
            <a:r>
              <a:rPr lang="en-US" dirty="0" err="1" smtClean="0"/>
              <a:t>bmc</a:t>
            </a:r>
            <a:r>
              <a:rPr lang="en-US" dirty="0" smtClean="0"/>
              <a:t>/y)</a:t>
            </a:r>
            <a:endParaRPr lang="en-US" dirty="0"/>
          </a:p>
        </p:txBody>
      </p:sp>
      <p:graphicFrame>
        <p:nvGraphicFramePr>
          <p:cNvPr id="6" name="Chart 5"/>
          <p:cNvGraphicFramePr>
            <a:graphicFrameLocks/>
          </p:cNvGraphicFramePr>
          <p:nvPr>
            <p:extLst/>
          </p:nvPr>
        </p:nvGraphicFramePr>
        <p:xfrm>
          <a:off x="816411" y="1431915"/>
          <a:ext cx="7386295" cy="44065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62592" y="5997386"/>
            <a:ext cx="6510866" cy="279400"/>
          </a:xfrm>
          <a:prstGeom prst="rect">
            <a:avLst/>
          </a:prstGeom>
          <a:noFill/>
          <a:ln>
            <a:noFill/>
          </a:ln>
        </p:spPr>
        <p:txBody>
          <a:bodyPr wrap="square" lIns="0" tIns="0" rIns="0" bIns="0" rtlCol="0">
            <a:noAutofit/>
          </a:bodyPr>
          <a:lstStyle/>
          <a:p>
            <a:r>
              <a:rPr lang="de-DE" sz="1600" i="1" dirty="0" err="1" smtClean="0">
                <a:solidFill>
                  <a:srgbClr val="2C555F"/>
                </a:solidFill>
                <a:latin typeface="+mj-lt"/>
              </a:rPr>
              <a:t>Maghreb+Medgaz</a:t>
            </a:r>
            <a:r>
              <a:rPr lang="de-DE" sz="1600" i="1" dirty="0" smtClean="0">
                <a:solidFill>
                  <a:srgbClr val="2C555F"/>
                </a:solidFill>
                <a:latin typeface="+mj-lt"/>
              </a:rPr>
              <a:t> 	        </a:t>
            </a:r>
            <a:r>
              <a:rPr lang="de-DE" sz="1600" i="1" dirty="0" err="1" smtClean="0">
                <a:solidFill>
                  <a:srgbClr val="2C555F"/>
                </a:solidFill>
                <a:latin typeface="+mj-lt"/>
              </a:rPr>
              <a:t>Galsi</a:t>
            </a:r>
            <a:r>
              <a:rPr lang="de-DE" sz="1600" i="1" dirty="0" smtClean="0">
                <a:solidFill>
                  <a:srgbClr val="2C555F"/>
                </a:solidFill>
                <a:latin typeface="+mj-lt"/>
              </a:rPr>
              <a:t>	</a:t>
            </a:r>
            <a:r>
              <a:rPr lang="de-DE" sz="1600" i="1" dirty="0" err="1" smtClean="0">
                <a:solidFill>
                  <a:srgbClr val="2C555F"/>
                </a:solidFill>
                <a:latin typeface="+mj-lt"/>
              </a:rPr>
              <a:t>Greenstream</a:t>
            </a:r>
            <a:r>
              <a:rPr lang="de-DE" sz="1600" i="1" dirty="0" smtClean="0">
                <a:solidFill>
                  <a:srgbClr val="2C555F"/>
                </a:solidFill>
                <a:latin typeface="+mj-lt"/>
              </a:rPr>
              <a:t>	</a:t>
            </a:r>
            <a:r>
              <a:rPr lang="de-DE" sz="1600" i="1" dirty="0" err="1" smtClean="0">
                <a:solidFill>
                  <a:srgbClr val="2C555F"/>
                </a:solidFill>
                <a:latin typeface="+mj-lt"/>
              </a:rPr>
              <a:t>TransMed</a:t>
            </a:r>
            <a:endParaRPr lang="en-GB" sz="1600" i="1" dirty="0" err="1" smtClean="0">
              <a:solidFill>
                <a:srgbClr val="2C555F"/>
              </a:solidFill>
              <a:latin typeface="+mj-lt"/>
            </a:endParaRPr>
          </a:p>
        </p:txBody>
      </p:sp>
      <p:sp>
        <p:nvSpPr>
          <p:cNvPr id="5"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43</a:t>
            </a:fld>
            <a:endParaRPr lang="en-GB" sz="1400">
              <a:solidFill>
                <a:srgbClr val="2C555F"/>
              </a:solidFill>
            </a:endParaRPr>
          </a:p>
        </p:txBody>
      </p:sp>
      <p:sp>
        <p:nvSpPr>
          <p:cNvPr id="7"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200" dirty="0" smtClean="0">
                <a:solidFill>
                  <a:schemeClr val="bg1"/>
                </a:solidFill>
              </a:rPr>
              <a:t>Egging 2019 - Paris - NG in the European ET</a:t>
            </a:r>
            <a:endParaRPr lang="nb-NO" sz="1200" dirty="0">
              <a:solidFill>
                <a:schemeClr val="bg1"/>
              </a:solidFill>
            </a:endParaRPr>
          </a:p>
        </p:txBody>
      </p:sp>
      <p:sp>
        <p:nvSpPr>
          <p:cNvPr id="8"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43</a:t>
            </a:fld>
            <a:endParaRPr lang="nb-NO" sz="1200" dirty="0">
              <a:solidFill>
                <a:schemeClr val="bg1"/>
              </a:solidFill>
            </a:endParaRPr>
          </a:p>
        </p:txBody>
      </p:sp>
    </p:spTree>
    <p:extLst>
      <p:ext uri="{BB962C8B-B14F-4D97-AF65-F5344CB8AC3E}">
        <p14:creationId xmlns:p14="http://schemas.microsoft.com/office/powerpoint/2010/main" val="1493588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363562" cy="936104"/>
          </a:xfrm>
        </p:spPr>
        <p:txBody>
          <a:bodyPr>
            <a:normAutofit fontScale="90000"/>
          </a:bodyPr>
          <a:lstStyle/>
          <a:p>
            <a:r>
              <a:rPr lang="en-US" dirty="0"/>
              <a:t>infrastructure Utilization pipelines from </a:t>
            </a:r>
            <a:r>
              <a:rPr lang="en-US" dirty="0" smtClean="0"/>
              <a:t>Russia (</a:t>
            </a:r>
            <a:r>
              <a:rPr lang="en-US" dirty="0" err="1" smtClean="0"/>
              <a:t>bcm</a:t>
            </a:r>
            <a:r>
              <a:rPr lang="en-US" dirty="0" smtClean="0"/>
              <a:t>/y)</a:t>
            </a:r>
            <a:endParaRPr lang="en-GB" dirty="0"/>
          </a:p>
        </p:txBody>
      </p:sp>
      <p:graphicFrame>
        <p:nvGraphicFramePr>
          <p:cNvPr id="4" name="Chart 3"/>
          <p:cNvGraphicFramePr>
            <a:graphicFrameLocks/>
          </p:cNvGraphicFramePr>
          <p:nvPr>
            <p:extLst/>
          </p:nvPr>
        </p:nvGraphicFramePr>
        <p:xfrm>
          <a:off x="467543" y="1498993"/>
          <a:ext cx="7573797" cy="456114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44</a:t>
            </a:fld>
            <a:endParaRPr lang="en-GB" sz="1400">
              <a:solidFill>
                <a:srgbClr val="2C555F"/>
              </a:solidFill>
            </a:endParaRPr>
          </a:p>
        </p:txBody>
      </p:sp>
      <p:sp>
        <p:nvSpPr>
          <p:cNvPr id="6"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7"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44</a:t>
            </a:fld>
            <a:endParaRPr lang="nb-NO" sz="1200" dirty="0">
              <a:solidFill>
                <a:schemeClr val="bg1"/>
              </a:solidFill>
            </a:endParaRPr>
          </a:p>
        </p:txBody>
      </p:sp>
    </p:spTree>
    <p:extLst>
      <p:ext uri="{BB962C8B-B14F-4D97-AF65-F5344CB8AC3E}">
        <p14:creationId xmlns:p14="http://schemas.microsoft.com/office/powerpoint/2010/main" val="1672920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infrastructure Utilization </a:t>
            </a:r>
            <a:r>
              <a:rPr lang="en-US" dirty="0" smtClean="0"/>
              <a:t>regasification (</a:t>
            </a:r>
            <a:r>
              <a:rPr lang="en-US" dirty="0" err="1" smtClean="0"/>
              <a:t>bcm</a:t>
            </a:r>
            <a:r>
              <a:rPr lang="en-US" dirty="0" smtClean="0"/>
              <a:t>/y) GGM</a:t>
            </a:r>
            <a:endParaRPr lang="en-GB" dirty="0"/>
          </a:p>
        </p:txBody>
      </p:sp>
      <p:graphicFrame>
        <p:nvGraphicFramePr>
          <p:cNvPr id="3" name="Chart 2"/>
          <p:cNvGraphicFramePr>
            <a:graphicFrameLocks/>
          </p:cNvGraphicFramePr>
          <p:nvPr>
            <p:extLst/>
          </p:nvPr>
        </p:nvGraphicFramePr>
        <p:xfrm>
          <a:off x="603116" y="1479177"/>
          <a:ext cx="7704306" cy="449360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45</a:t>
            </a:fld>
            <a:endParaRPr lang="en-GB" sz="1400">
              <a:solidFill>
                <a:srgbClr val="2C555F"/>
              </a:solidFill>
            </a:endParaRPr>
          </a:p>
        </p:txBody>
      </p:sp>
      <p:sp>
        <p:nvSpPr>
          <p:cNvPr id="5"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6"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45</a:t>
            </a:fld>
            <a:endParaRPr lang="nb-NO" sz="1200" dirty="0">
              <a:solidFill>
                <a:schemeClr val="bg1"/>
              </a:solidFill>
            </a:endParaRPr>
          </a:p>
        </p:txBody>
      </p:sp>
    </p:spTree>
    <p:extLst>
      <p:ext uri="{BB962C8B-B14F-4D97-AF65-F5344CB8AC3E}">
        <p14:creationId xmlns:p14="http://schemas.microsoft.com/office/powerpoint/2010/main" val="1607229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77C373C7-DF97-40BE-B7D5-1B7B720D0F00}"/>
              </a:ext>
            </a:extLst>
          </p:cNvPr>
          <p:cNvSpPr>
            <a:spLocks noGrp="1"/>
          </p:cNvSpPr>
          <p:nvPr>
            <p:ph sz="quarter" idx="11"/>
          </p:nvPr>
        </p:nvSpPr>
        <p:spPr>
          <a:xfrm>
            <a:off x="611312" y="4428162"/>
            <a:ext cx="8101174" cy="1717240"/>
          </a:xfrm>
        </p:spPr>
        <p:txBody>
          <a:bodyPr>
            <a:noAutofit/>
          </a:bodyPr>
          <a:lstStyle/>
          <a:p>
            <a:pPr marL="342900" indent="-342900">
              <a:buFont typeface="Wingdings" panose="05000000000000000000" pitchFamily="2" charset="2"/>
              <a:buChar char="§"/>
            </a:pPr>
            <a:r>
              <a:rPr lang="en-US" sz="1800" dirty="0" smtClean="0"/>
              <a:t>Operational income drops by ¾ </a:t>
            </a:r>
          </a:p>
          <a:p>
            <a:pPr marL="342900" indent="-342900">
              <a:buFont typeface="Wingdings" panose="05000000000000000000" pitchFamily="2" charset="2"/>
              <a:buChar char="§"/>
            </a:pPr>
            <a:r>
              <a:rPr lang="en-US" sz="1800" dirty="0" smtClean="0"/>
              <a:t>Upward pressure on tariffs</a:t>
            </a:r>
          </a:p>
          <a:p>
            <a:pPr marL="701675" lvl="1" indent="-342900"/>
            <a:r>
              <a:rPr lang="en-US" sz="1800" dirty="0"/>
              <a:t>May further reduce </a:t>
            </a:r>
            <a:r>
              <a:rPr lang="en-US" sz="1800" dirty="0" smtClean="0"/>
              <a:t>competitiveness</a:t>
            </a:r>
          </a:p>
          <a:p>
            <a:pPr marL="342900" indent="-342900">
              <a:buFont typeface="Wingdings" panose="05000000000000000000" pitchFamily="2" charset="2"/>
              <a:buChar char="§"/>
            </a:pPr>
            <a:r>
              <a:rPr lang="en-US" sz="1800" dirty="0" smtClean="0"/>
              <a:t>Decommissioning pipelines</a:t>
            </a:r>
          </a:p>
          <a:p>
            <a:pPr marL="701675" lvl="1" indent="-342900"/>
            <a:r>
              <a:rPr lang="en-US" sz="1800" dirty="0" smtClean="0"/>
              <a:t>may distort SOS; possibly not critical when gas share</a:t>
            </a:r>
            <a:br>
              <a:rPr lang="en-US" sz="1800" dirty="0" smtClean="0"/>
            </a:br>
            <a:r>
              <a:rPr lang="en-US" sz="1800" dirty="0" smtClean="0"/>
              <a:t> in primary </a:t>
            </a:r>
            <a:r>
              <a:rPr lang="en-US" sz="1800" dirty="0"/>
              <a:t>energy </a:t>
            </a:r>
            <a:r>
              <a:rPr lang="en-US" sz="1800" dirty="0" smtClean="0"/>
              <a:t>so low (?)</a:t>
            </a:r>
            <a:endParaRPr lang="en-US" sz="1800" dirty="0"/>
          </a:p>
        </p:txBody>
      </p:sp>
      <p:sp>
        <p:nvSpPr>
          <p:cNvPr id="5" name="Cím 4">
            <a:extLst>
              <a:ext uri="{FF2B5EF4-FFF2-40B4-BE49-F238E27FC236}">
                <a16:creationId xmlns:a16="http://schemas.microsoft.com/office/drawing/2014/main" id="{522389A3-2AB2-46C1-AFA2-4D34CA79AD33}"/>
              </a:ext>
            </a:extLst>
          </p:cNvPr>
          <p:cNvSpPr>
            <a:spLocks noGrp="1"/>
          </p:cNvSpPr>
          <p:nvPr>
            <p:ph type="title"/>
          </p:nvPr>
        </p:nvSpPr>
        <p:spPr/>
        <p:txBody>
          <a:bodyPr/>
          <a:lstStyle/>
          <a:p>
            <a:r>
              <a:rPr lang="en-US" dirty="0" smtClean="0"/>
              <a:t>Effects on TSOs</a:t>
            </a:r>
            <a:endParaRPr lang="en-US" dirty="0"/>
          </a:p>
        </p:txBody>
      </p:sp>
      <p:pic>
        <p:nvPicPr>
          <p:cNvPr id="6" name="Tartalom helye 5">
            <a:extLst>
              <a:ext uri="{FF2B5EF4-FFF2-40B4-BE49-F238E27FC236}">
                <a16:creationId xmlns:a16="http://schemas.microsoft.com/office/drawing/2014/main" id="{37D49E52-EF49-4A49-BB88-CD90AEB9E7EC}"/>
              </a:ext>
            </a:extLst>
          </p:cNvPr>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390939" y="1535888"/>
            <a:ext cx="5821519" cy="2882000"/>
          </a:xfrm>
          <a:prstGeom prst="rect">
            <a:avLst/>
          </a:prstGeom>
          <a:noFill/>
          <a:ln>
            <a:noFill/>
          </a:ln>
        </p:spPr>
      </p:pic>
      <p:sp>
        <p:nvSpPr>
          <p:cNvPr id="7"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46</a:t>
            </a:fld>
            <a:endParaRPr lang="en-GB" sz="1400">
              <a:solidFill>
                <a:srgbClr val="2C555F"/>
              </a:solidFill>
            </a:endParaRPr>
          </a:p>
        </p:txBody>
      </p:sp>
      <p:sp>
        <p:nvSpPr>
          <p:cNvPr id="8"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9"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46</a:t>
            </a:fld>
            <a:endParaRPr lang="nb-NO" sz="1200" dirty="0">
              <a:solidFill>
                <a:schemeClr val="bg1"/>
              </a:solidFill>
            </a:endParaRPr>
          </a:p>
        </p:txBody>
      </p:sp>
    </p:spTree>
    <p:extLst>
      <p:ext uri="{BB962C8B-B14F-4D97-AF65-F5344CB8AC3E}">
        <p14:creationId xmlns:p14="http://schemas.microsoft.com/office/powerpoint/2010/main" val="200803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p:nvPr/>
        </p:nvSpPr>
        <p:spPr>
          <a:xfrm>
            <a:off x="6444208" y="5229200"/>
            <a:ext cx="2592288" cy="1186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artalom helye 1">
            <a:extLst>
              <a:ext uri="{FF2B5EF4-FFF2-40B4-BE49-F238E27FC236}">
                <a16:creationId xmlns:a16="http://schemas.microsoft.com/office/drawing/2014/main" id="{463A5F57-6BEE-4768-9A20-B7BB1134B847}"/>
              </a:ext>
            </a:extLst>
          </p:cNvPr>
          <p:cNvSpPr>
            <a:spLocks noGrp="1"/>
          </p:cNvSpPr>
          <p:nvPr>
            <p:ph sz="quarter" idx="11"/>
          </p:nvPr>
        </p:nvSpPr>
        <p:spPr>
          <a:xfrm>
            <a:off x="1250187" y="4869160"/>
            <a:ext cx="6857930" cy="1387792"/>
          </a:xfrm>
        </p:spPr>
        <p:txBody>
          <a:bodyPr>
            <a:noAutofit/>
          </a:bodyPr>
          <a:lstStyle/>
          <a:p>
            <a:pPr marL="342900" indent="-342900">
              <a:buFont typeface="Wingdings" panose="05000000000000000000" pitchFamily="2" charset="2"/>
              <a:buChar char="§"/>
            </a:pPr>
            <a:r>
              <a:rPr lang="en-US" sz="1600" dirty="0" smtClean="0"/>
              <a:t>Without </a:t>
            </a:r>
            <a:r>
              <a:rPr lang="en-US" sz="1600" dirty="0" err="1" smtClean="0"/>
              <a:t>decarbonisation</a:t>
            </a:r>
            <a:r>
              <a:rPr lang="en-US" sz="1600" dirty="0" smtClean="0"/>
              <a:t>, need for storage grows</a:t>
            </a:r>
          </a:p>
          <a:p>
            <a:pPr marL="701675" lvl="1" indent="-342900"/>
            <a:r>
              <a:rPr lang="en-US" sz="1600" dirty="0"/>
              <a:t>Reference </a:t>
            </a:r>
            <a:r>
              <a:rPr lang="en-US" sz="1600" dirty="0" smtClean="0"/>
              <a:t>2020 </a:t>
            </a:r>
            <a:r>
              <a:rPr lang="en-US" sz="1600" dirty="0"/>
              <a:t>52 </a:t>
            </a:r>
            <a:r>
              <a:rPr lang="en-US" sz="1600" dirty="0" err="1" smtClean="0"/>
              <a:t>bcm</a:t>
            </a:r>
            <a:r>
              <a:rPr lang="en-US" sz="1600" dirty="0" smtClean="0"/>
              <a:t>/y </a:t>
            </a:r>
            <a:r>
              <a:rPr lang="en-US" sz="1600" dirty="0" smtClean="0">
                <a:sym typeface="Wingdings" panose="05000000000000000000" pitchFamily="2" charset="2"/>
              </a:rPr>
              <a:t> </a:t>
            </a:r>
            <a:r>
              <a:rPr lang="en-US" sz="1600" dirty="0"/>
              <a:t>2050 64 </a:t>
            </a:r>
            <a:r>
              <a:rPr lang="en-US" sz="1600" dirty="0" err="1"/>
              <a:t>bcm</a:t>
            </a:r>
            <a:r>
              <a:rPr lang="en-US" sz="1600" dirty="0"/>
              <a:t>/y </a:t>
            </a:r>
            <a:r>
              <a:rPr lang="en-US" sz="1600" dirty="0" smtClean="0"/>
              <a:t>(+23%)</a:t>
            </a:r>
          </a:p>
          <a:p>
            <a:pPr marL="342900" indent="-342900">
              <a:buFont typeface="Wingdings" panose="05000000000000000000" pitchFamily="2" charset="2"/>
              <a:buChar char="§"/>
            </a:pPr>
            <a:r>
              <a:rPr lang="en-US" sz="1600" dirty="0" smtClean="0"/>
              <a:t>In scenarios storage usage decreases 50%-75%</a:t>
            </a:r>
          </a:p>
          <a:p>
            <a:pPr marL="701675" lvl="1" indent="-342900"/>
            <a:r>
              <a:rPr lang="en-US" sz="1600" dirty="0" smtClean="0"/>
              <a:t>Scenarios: 2050 15-25 </a:t>
            </a:r>
            <a:r>
              <a:rPr lang="en-US" sz="1600" dirty="0" err="1" smtClean="0"/>
              <a:t>bcm</a:t>
            </a:r>
            <a:r>
              <a:rPr lang="en-US" sz="1600" dirty="0" smtClean="0"/>
              <a:t>/y</a:t>
            </a:r>
          </a:p>
          <a:p>
            <a:pPr marL="701675" lvl="1" indent="-342900"/>
            <a:r>
              <a:rPr lang="en-US" sz="1600" dirty="0" smtClean="0"/>
              <a:t>Based on monthly loads, not accounting for intermittency “backup”</a:t>
            </a:r>
            <a:endParaRPr lang="en-US" sz="1600" dirty="0"/>
          </a:p>
        </p:txBody>
      </p:sp>
      <p:sp>
        <p:nvSpPr>
          <p:cNvPr id="5" name="Cím 4">
            <a:extLst>
              <a:ext uri="{FF2B5EF4-FFF2-40B4-BE49-F238E27FC236}">
                <a16:creationId xmlns:a16="http://schemas.microsoft.com/office/drawing/2014/main" id="{927843FB-B39F-4C2C-A35D-5A7A357A2ACD}"/>
              </a:ext>
            </a:extLst>
          </p:cNvPr>
          <p:cNvSpPr>
            <a:spLocks noGrp="1"/>
          </p:cNvSpPr>
          <p:nvPr>
            <p:ph type="title"/>
          </p:nvPr>
        </p:nvSpPr>
        <p:spPr/>
        <p:txBody>
          <a:bodyPr/>
          <a:lstStyle/>
          <a:p>
            <a:r>
              <a:rPr lang="en-US" dirty="0" smtClean="0"/>
              <a:t>Effects on storages</a:t>
            </a:r>
            <a:endParaRPr lang="en-US" dirty="0"/>
          </a:p>
        </p:txBody>
      </p:sp>
      <p:pic>
        <p:nvPicPr>
          <p:cNvPr id="6" name="Tartalom helye 5">
            <a:extLst>
              <a:ext uri="{FF2B5EF4-FFF2-40B4-BE49-F238E27FC236}">
                <a16:creationId xmlns:a16="http://schemas.microsoft.com/office/drawing/2014/main" id="{A7D3D5B1-2C8B-42A1-BF45-66017A1D08BB}"/>
              </a:ext>
            </a:extLst>
          </p:cNvPr>
          <p:cNvPicPr>
            <a:picLocks noGrp="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93401" y="1501969"/>
            <a:ext cx="5423848" cy="3244692"/>
          </a:xfrm>
          <a:prstGeom prst="rect">
            <a:avLst/>
          </a:prstGeom>
          <a:noFill/>
          <a:ln>
            <a:noFill/>
          </a:ln>
        </p:spPr>
      </p:pic>
      <p:cxnSp>
        <p:nvCxnSpPr>
          <p:cNvPr id="7" name="Straight Arrow Connector 6">
            <a:extLst>
              <a:ext uri="{FF2B5EF4-FFF2-40B4-BE49-F238E27FC236}">
                <a16:creationId xmlns:a16="http://schemas.microsoft.com/office/drawing/2014/main" id="{6EE5422D-61E7-47BB-A7FA-9F6D551EB3B8}"/>
              </a:ext>
            </a:extLst>
          </p:cNvPr>
          <p:cNvCxnSpPr/>
          <p:nvPr/>
        </p:nvCxnSpPr>
        <p:spPr>
          <a:xfrm flipH="1">
            <a:off x="7335949" y="2264355"/>
            <a:ext cx="1" cy="859960"/>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E5422D-61E7-47BB-A7FA-9F6D551EB3B8}"/>
              </a:ext>
            </a:extLst>
          </p:cNvPr>
          <p:cNvCxnSpPr/>
          <p:nvPr/>
        </p:nvCxnSpPr>
        <p:spPr>
          <a:xfrm flipV="1">
            <a:off x="7173465" y="1854200"/>
            <a:ext cx="6268" cy="410155"/>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E5422D-61E7-47BB-A7FA-9F6D551EB3B8}"/>
              </a:ext>
            </a:extLst>
          </p:cNvPr>
          <p:cNvCxnSpPr/>
          <p:nvPr/>
        </p:nvCxnSpPr>
        <p:spPr>
          <a:xfrm flipH="1">
            <a:off x="7335949" y="2272819"/>
            <a:ext cx="1" cy="1113848"/>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4"/>
          <p:cNvSpPr txBox="1">
            <a:spLocks/>
          </p:cNvSpPr>
          <p:nvPr/>
        </p:nvSpPr>
        <p:spPr>
          <a:xfrm>
            <a:off x="8678333" y="6415616"/>
            <a:ext cx="46566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47</a:t>
            </a:fld>
            <a:endParaRPr lang="en-GB" sz="1400">
              <a:solidFill>
                <a:srgbClr val="2C555F"/>
              </a:solidFill>
            </a:endParaRPr>
          </a:p>
        </p:txBody>
      </p:sp>
      <p:sp>
        <p:nvSpPr>
          <p:cNvPr id="11" name="Footer Placeholder 7"/>
          <p:cNvSpPr txBox="1">
            <a:spLocks/>
          </p:cNvSpPr>
          <p:nvPr/>
        </p:nvSpPr>
        <p:spPr>
          <a:xfrm>
            <a:off x="2339752" y="6597352"/>
            <a:ext cx="4544144" cy="288032"/>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Char char="•"/>
              <a:defRPr sz="2800" kern="12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SzPct val="120000"/>
              <a:buFont typeface="Arial" pitchFamily="34" charset="0"/>
              <a:buChar char="–"/>
              <a:defRPr sz="2800" kern="1200">
                <a:solidFill>
                  <a:schemeClr val="tx2"/>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buClr>
              <a:buSzPct val="120000"/>
              <a:buFont typeface="Arial" pitchFamily="34" charset="0"/>
              <a:buChar char="•"/>
              <a:defRPr sz="2400" kern="1200">
                <a:solidFill>
                  <a:schemeClr val="tx2"/>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buClr>
              <a:buSzPct val="120000"/>
              <a:buFont typeface="Arial" pitchFamily="34" charset="0"/>
              <a:buChar char="»"/>
              <a:defRPr sz="2000" kern="1200">
                <a:solidFill>
                  <a:schemeClr val="tx2"/>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schemeClr val="bg1"/>
                </a:solidFill>
              </a:rPr>
              <a:t>Egging 2019 - Paris - NG in the European ET</a:t>
            </a:r>
            <a:endParaRPr lang="nb-NO" sz="1200" dirty="0">
              <a:solidFill>
                <a:schemeClr val="bg1"/>
              </a:solidFill>
            </a:endParaRPr>
          </a:p>
        </p:txBody>
      </p:sp>
      <p:sp>
        <p:nvSpPr>
          <p:cNvPr id="13" name="Slide Number Placeholder 10"/>
          <p:cNvSpPr txBox="1">
            <a:spLocks/>
          </p:cNvSpPr>
          <p:nvPr/>
        </p:nvSpPr>
        <p:spPr>
          <a:xfrm>
            <a:off x="8028384" y="6520259"/>
            <a:ext cx="946448"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EFB388-42AA-4DF2-851A-CCA4A06B24AA}" type="slidenum">
              <a:rPr lang="nb-NO" sz="1400" smtClean="0">
                <a:solidFill>
                  <a:schemeClr val="bg1"/>
                </a:solidFill>
              </a:rPr>
              <a:pPr algn="r"/>
              <a:t>47</a:t>
            </a:fld>
            <a:endParaRPr lang="nb-NO" sz="1200" dirty="0">
              <a:solidFill>
                <a:schemeClr val="bg1"/>
              </a:solidFill>
            </a:endParaRPr>
          </a:p>
        </p:txBody>
      </p:sp>
    </p:spTree>
    <p:extLst>
      <p:ext uri="{BB962C8B-B14F-4D97-AF65-F5344CB8AC3E}">
        <p14:creationId xmlns:p14="http://schemas.microsoft.com/office/powerpoint/2010/main" val="30338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notes</a:t>
            </a:r>
            <a:endParaRPr lang="en-US" dirty="0"/>
          </a:p>
        </p:txBody>
      </p:sp>
      <p:sp>
        <p:nvSpPr>
          <p:cNvPr id="6" name="Content Placeholder 5"/>
          <p:cNvSpPr>
            <a:spLocks noGrp="1"/>
          </p:cNvSpPr>
          <p:nvPr>
            <p:ph idx="1"/>
          </p:nvPr>
        </p:nvSpPr>
        <p:spPr/>
        <p:txBody>
          <a:bodyPr/>
          <a:lstStyle/>
          <a:p>
            <a:r>
              <a:rPr lang="en-US" dirty="0" smtClean="0"/>
              <a:t>Upward pressure on infrastructure usage tariffs may further reduce gas usage, etc.</a:t>
            </a:r>
          </a:p>
          <a:p>
            <a:r>
              <a:rPr lang="en-US" dirty="0"/>
              <a:t>Decommissioning &amp; stranded assets?</a:t>
            </a:r>
          </a:p>
          <a:p>
            <a:r>
              <a:rPr lang="en-US" dirty="0" smtClean="0"/>
              <a:t>Gas models have not considered minimum flows and volumes</a:t>
            </a:r>
          </a:p>
          <a:p>
            <a:r>
              <a:rPr lang="en-US" dirty="0" smtClean="0"/>
              <a:t>Gas routing &amp; maintaining pressure in structurally low throughput situations?</a:t>
            </a:r>
            <a:endParaRPr lang="en-US" dirty="0"/>
          </a:p>
        </p:txBody>
      </p:sp>
      <p:sp>
        <p:nvSpPr>
          <p:cNvPr id="7" name="Footer Placeholder 6"/>
          <p:cNvSpPr>
            <a:spLocks noGrp="1"/>
          </p:cNvSpPr>
          <p:nvPr>
            <p:ph type="ftr" sz="quarter" idx="11"/>
          </p:nvPr>
        </p:nvSpPr>
        <p:spPr/>
        <p:txBody>
          <a:bodyPr/>
          <a:lstStyle/>
          <a:p>
            <a:r>
              <a:rPr lang="en-US" smtClean="0"/>
              <a:t>Egging 2019 - Paris - NG in the European ET</a:t>
            </a:r>
            <a:endParaRPr lang="nb-NO" dirty="0"/>
          </a:p>
        </p:txBody>
      </p:sp>
      <p:sp>
        <p:nvSpPr>
          <p:cNvPr id="8" name="Slide Number Placeholder 7"/>
          <p:cNvSpPr>
            <a:spLocks noGrp="1"/>
          </p:cNvSpPr>
          <p:nvPr>
            <p:ph type="sldNum" sz="quarter" idx="12"/>
          </p:nvPr>
        </p:nvSpPr>
        <p:spPr/>
        <p:txBody>
          <a:bodyPr/>
          <a:lstStyle/>
          <a:p>
            <a:r>
              <a:rPr lang="nb-NO" smtClean="0"/>
              <a:t>Slide </a:t>
            </a:r>
            <a:fld id="{FAEFB388-42AA-4DF2-851A-CCA4A06B24AA}" type="slidenum">
              <a:rPr lang="nb-NO" smtClean="0"/>
              <a:pPr/>
              <a:t>48</a:t>
            </a:fld>
            <a:endParaRPr lang="nb-NO" dirty="0"/>
          </a:p>
        </p:txBody>
      </p:sp>
    </p:spTree>
    <p:extLst>
      <p:ext uri="{BB962C8B-B14F-4D97-AF65-F5344CB8AC3E}">
        <p14:creationId xmlns:p14="http://schemas.microsoft.com/office/powerpoint/2010/main" val="339135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nb-NO" smtClean="0"/>
              <a:t>Slide </a:t>
            </a:r>
            <a:fld id="{FAEFB388-42AA-4DF2-851A-CCA4A06B24AA}" type="slidenum">
              <a:rPr lang="nb-NO" smtClean="0"/>
              <a:pPr/>
              <a:t>49</a:t>
            </a:fld>
            <a:endParaRPr lang="nb-NO" dirty="0"/>
          </a:p>
        </p:txBody>
      </p:sp>
      <p:sp>
        <p:nvSpPr>
          <p:cNvPr id="2" name="Footer Placeholder 1"/>
          <p:cNvSpPr>
            <a:spLocks noGrp="1"/>
          </p:cNvSpPr>
          <p:nvPr>
            <p:ph type="ftr" sz="quarter" idx="11"/>
          </p:nvPr>
        </p:nvSpPr>
        <p:spPr/>
        <p:txBody>
          <a:bodyPr/>
          <a:lstStyle/>
          <a:p>
            <a:r>
              <a:rPr lang="en-US" smtClean="0"/>
              <a:t>Egging 2019 - Paris - NG in the European ET</a:t>
            </a:r>
            <a:endParaRPr lang="nb-NO"/>
          </a:p>
        </p:txBody>
      </p:sp>
    </p:spTree>
    <p:extLst>
      <p:ext uri="{BB962C8B-B14F-4D97-AF65-F5344CB8AC3E}">
        <p14:creationId xmlns:p14="http://schemas.microsoft.com/office/powerpoint/2010/main" val="3883030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Supply-side drivers - global</a:t>
            </a:r>
            <a:endParaRPr lang="nb-NO" dirty="0"/>
          </a:p>
        </p:txBody>
      </p:sp>
      <p:sp>
        <p:nvSpPr>
          <p:cNvPr id="6" name="Content Placeholder 5"/>
          <p:cNvSpPr>
            <a:spLocks noGrp="1"/>
          </p:cNvSpPr>
          <p:nvPr>
            <p:ph idx="1"/>
          </p:nvPr>
        </p:nvSpPr>
        <p:spPr/>
        <p:txBody>
          <a:bodyPr/>
          <a:lstStyle/>
          <a:p>
            <a:r>
              <a:rPr lang="en-US" dirty="0" smtClean="0"/>
              <a:t>Plenty of supply, e.g.,</a:t>
            </a:r>
          </a:p>
          <a:p>
            <a:pPr lvl="1"/>
            <a:r>
              <a:rPr lang="en-US" dirty="0" smtClean="0"/>
              <a:t>Middle East conventional resources</a:t>
            </a:r>
          </a:p>
          <a:p>
            <a:pPr lvl="1"/>
            <a:r>
              <a:rPr lang="en-US" dirty="0" smtClean="0"/>
              <a:t>(US) shale gas</a:t>
            </a:r>
          </a:p>
          <a:p>
            <a:r>
              <a:rPr lang="en-US" dirty="0" smtClean="0"/>
              <a:t>Increasingly more LNG exporters, and shorter distances</a:t>
            </a:r>
          </a:p>
          <a:p>
            <a:pPr lvl="1"/>
            <a:r>
              <a:rPr lang="nb-NO" dirty="0" smtClean="0"/>
              <a:t>Panama Channel + Northern Sea Route cut travel times</a:t>
            </a:r>
            <a:endParaRPr lang="nb-NO" dirty="0"/>
          </a:p>
        </p:txBody>
      </p:sp>
      <p:sp>
        <p:nvSpPr>
          <p:cNvPr id="4" name="Slide Number Placeholder 3"/>
          <p:cNvSpPr>
            <a:spLocks noGrp="1"/>
          </p:cNvSpPr>
          <p:nvPr>
            <p:ph type="sldNum" sz="quarter" idx="12"/>
          </p:nvPr>
        </p:nvSpPr>
        <p:spPr/>
        <p:txBody>
          <a:bodyPr/>
          <a:lstStyle/>
          <a:p>
            <a:fld id="{FAEFB388-42AA-4DF2-851A-CCA4A06B24AA}" type="slidenum">
              <a:rPr lang="nb-NO" smtClean="0"/>
              <a:pPr/>
              <a:t>5</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1613063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 for NG in European energy</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Do we still need gas after 2040? No (!)</a:t>
            </a:r>
          </a:p>
          <a:p>
            <a:r>
              <a:rPr lang="en-US" dirty="0" err="1" smtClean="0"/>
              <a:t>Decarbonization</a:t>
            </a:r>
            <a:r>
              <a:rPr lang="en-US" dirty="0" smtClean="0"/>
              <a:t> is not our only mission: “100</a:t>
            </a:r>
            <a:r>
              <a:rPr lang="en-US" dirty="0" smtClean="0"/>
              <a:t>% Renewables” may be the right </a:t>
            </a:r>
            <a:r>
              <a:rPr lang="en-US" dirty="0" smtClean="0"/>
              <a:t>answer, </a:t>
            </a:r>
            <a:r>
              <a:rPr lang="en-US" dirty="0" smtClean="0"/>
              <a:t>but it is the wrong question.</a:t>
            </a:r>
          </a:p>
          <a:p>
            <a:r>
              <a:rPr lang="en-US" i="1" dirty="0" smtClean="0"/>
              <a:t>Consider</a:t>
            </a:r>
            <a:r>
              <a:rPr lang="en-US" dirty="0" smtClean="0"/>
              <a:t> </a:t>
            </a:r>
            <a:r>
              <a:rPr lang="en-US" dirty="0" smtClean="0"/>
              <a:t>NG as part of the future energy mix? Yes</a:t>
            </a:r>
          </a:p>
          <a:p>
            <a:r>
              <a:rPr lang="en-US" dirty="0" smtClean="0"/>
              <a:t>Not considering NG (and CCS) in the transition or as constituents of a low-carbon future energy system may be very expensive. </a:t>
            </a:r>
          </a:p>
          <a:p>
            <a:r>
              <a:rPr lang="en-US" dirty="0" smtClean="0"/>
              <a:t>Keep all options open and aim at a level-playing field with fair incentives pricing in all external effects ranging from climate and health impact to flexibility and security of supply </a:t>
            </a:r>
          </a:p>
        </p:txBody>
      </p:sp>
      <p:sp>
        <p:nvSpPr>
          <p:cNvPr id="5" name="Slide Number Placeholder 4"/>
          <p:cNvSpPr>
            <a:spLocks noGrp="1"/>
          </p:cNvSpPr>
          <p:nvPr>
            <p:ph type="sldNum" sz="quarter" idx="12"/>
          </p:nvPr>
        </p:nvSpPr>
        <p:spPr/>
        <p:txBody>
          <a:bodyPr/>
          <a:lstStyle/>
          <a:p>
            <a:fld id="{FAEFB388-42AA-4DF2-851A-CCA4A06B24AA}" type="slidenum">
              <a:rPr lang="nb-NO" smtClean="0"/>
              <a:t>50</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1673799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Research agenda</a:t>
            </a:r>
            <a:endParaRPr lang="nb-NO" dirty="0"/>
          </a:p>
        </p:txBody>
      </p:sp>
      <p:sp>
        <p:nvSpPr>
          <p:cNvPr id="5" name="Content Placeholder 4"/>
          <p:cNvSpPr>
            <a:spLocks noGrp="1"/>
          </p:cNvSpPr>
          <p:nvPr>
            <p:ph idx="1"/>
          </p:nvPr>
        </p:nvSpPr>
        <p:spPr>
          <a:xfrm>
            <a:off x="611560" y="1412776"/>
            <a:ext cx="7992888" cy="4713387"/>
          </a:xfrm>
        </p:spPr>
        <p:txBody>
          <a:bodyPr>
            <a:normAutofit fontScale="77500" lnSpcReduction="20000"/>
          </a:bodyPr>
          <a:lstStyle/>
          <a:p>
            <a:r>
              <a:rPr lang="en-US" dirty="0" smtClean="0"/>
              <a:t>future </a:t>
            </a:r>
            <a:r>
              <a:rPr lang="en-US" dirty="0"/>
              <a:t>energy system </a:t>
            </a:r>
            <a:r>
              <a:rPr lang="en-US" dirty="0" smtClean="0"/>
              <a:t>will </a:t>
            </a:r>
            <a:r>
              <a:rPr lang="en-US" dirty="0"/>
              <a:t>rely </a:t>
            </a:r>
            <a:r>
              <a:rPr lang="en-US" dirty="0" smtClean="0"/>
              <a:t>on </a:t>
            </a:r>
            <a:r>
              <a:rPr lang="en-US" dirty="0"/>
              <a:t>much broader range of energy supply and transportation technologies </a:t>
            </a:r>
            <a:endParaRPr lang="en-US" dirty="0" smtClean="0"/>
          </a:p>
          <a:p>
            <a:r>
              <a:rPr lang="en-US" dirty="0" smtClean="0"/>
              <a:t>will </a:t>
            </a:r>
            <a:r>
              <a:rPr lang="en-US" dirty="0"/>
              <a:t>allow </a:t>
            </a:r>
            <a:r>
              <a:rPr lang="en-US" dirty="0" smtClean="0"/>
              <a:t>and need more </a:t>
            </a:r>
            <a:r>
              <a:rPr lang="en-US" dirty="0"/>
              <a:t>tailored solutions </a:t>
            </a:r>
            <a:endParaRPr lang="en-US" dirty="0" smtClean="0"/>
          </a:p>
          <a:p>
            <a:r>
              <a:rPr lang="en-US" dirty="0" smtClean="0"/>
              <a:t>planning and management much more complex.</a:t>
            </a:r>
          </a:p>
          <a:p>
            <a:r>
              <a:rPr lang="nb-NO" dirty="0" smtClean="0"/>
              <a:t>Deterministic annual / seasonal average loads will become meaningless metrics.</a:t>
            </a:r>
            <a:endParaRPr lang="nb-NO" dirty="0"/>
          </a:p>
          <a:p>
            <a:pPr lvl="0"/>
            <a:r>
              <a:rPr lang="nb-NO" dirty="0" smtClean="0"/>
              <a:t>Gas market / system research will have to explicitly account for much lower time-scales and connect / link to other parts of the energy system</a:t>
            </a:r>
          </a:p>
          <a:p>
            <a:pPr lvl="1"/>
            <a:r>
              <a:rPr lang="nb-NO" dirty="0" smtClean="0"/>
              <a:t>Sector linkage, carrier substitution, time-</a:t>
            </a:r>
            <a:r>
              <a:rPr lang="nb-NO" dirty="0" err="1" smtClean="0"/>
              <a:t>scales</a:t>
            </a:r>
            <a:endParaRPr lang="nb-NO" dirty="0" smtClean="0"/>
          </a:p>
          <a:p>
            <a:pPr lvl="1"/>
            <a:r>
              <a:rPr lang="nb-NO" dirty="0" smtClean="0"/>
              <a:t>Gas system supporting energy transition</a:t>
            </a:r>
          </a:p>
          <a:p>
            <a:r>
              <a:rPr lang="nb-NO" dirty="0" smtClean="0"/>
              <a:t>Market design and incentives accommodating new roles  </a:t>
            </a:r>
          </a:p>
        </p:txBody>
      </p:sp>
      <p:sp>
        <p:nvSpPr>
          <p:cNvPr id="4" name="Slide Number Placeholder 3"/>
          <p:cNvSpPr>
            <a:spLocks noGrp="1"/>
          </p:cNvSpPr>
          <p:nvPr>
            <p:ph type="sldNum" sz="quarter" idx="12"/>
          </p:nvPr>
        </p:nvSpPr>
        <p:spPr/>
        <p:txBody>
          <a:bodyPr/>
          <a:lstStyle/>
          <a:p>
            <a:fld id="{FAEFB388-42AA-4DF2-851A-CCA4A06B24AA}" type="slidenum">
              <a:rPr lang="nb-NO" smtClean="0"/>
              <a:t>51</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1330207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links:</a:t>
            </a:r>
            <a:endParaRPr lang="en-US" dirty="0"/>
          </a:p>
        </p:txBody>
      </p:sp>
      <p:sp>
        <p:nvSpPr>
          <p:cNvPr id="3" name="Content Placeholder 2"/>
          <p:cNvSpPr>
            <a:spLocks noGrp="1"/>
          </p:cNvSpPr>
          <p:nvPr>
            <p:ph idx="1"/>
          </p:nvPr>
        </p:nvSpPr>
        <p:spPr>
          <a:xfrm>
            <a:off x="611560" y="1412776"/>
            <a:ext cx="7920880" cy="4896544"/>
          </a:xfrm>
        </p:spPr>
        <p:txBody>
          <a:bodyPr>
            <a:normAutofit fontScale="70000" lnSpcReduction="20000"/>
          </a:bodyPr>
          <a:lstStyle/>
          <a:p>
            <a:r>
              <a:rPr lang="en-US" dirty="0" smtClean="0"/>
              <a:t>SET-</a:t>
            </a:r>
            <a:r>
              <a:rPr lang="en-US" dirty="0" err="1" smtClean="0"/>
              <a:t>Nav</a:t>
            </a:r>
            <a:r>
              <a:rPr lang="en-US" dirty="0"/>
              <a:t> </a:t>
            </a:r>
            <a:r>
              <a:rPr lang="en-US" dirty="0" smtClean="0"/>
              <a:t>reports, papers, briefs…</a:t>
            </a:r>
          </a:p>
          <a:p>
            <a:pPr lvl="1"/>
            <a:r>
              <a:rPr lang="en-US" dirty="0" smtClean="0">
                <a:hlinkClick r:id="rId2"/>
              </a:rPr>
              <a:t>https</a:t>
            </a:r>
            <a:r>
              <a:rPr lang="en-US" dirty="0">
                <a:hlinkClick r:id="rId2"/>
              </a:rPr>
              <a:t>://</a:t>
            </a:r>
            <a:r>
              <a:rPr lang="en-US" dirty="0" smtClean="0">
                <a:hlinkClick r:id="rId2"/>
              </a:rPr>
              <a:t>www.set-nav.eu</a:t>
            </a:r>
            <a:r>
              <a:rPr lang="en-US" dirty="0" smtClean="0"/>
              <a:t> </a:t>
            </a:r>
            <a:endParaRPr lang="en-US" dirty="0" smtClean="0"/>
          </a:p>
          <a:p>
            <a:r>
              <a:rPr lang="en-US" dirty="0" smtClean="0"/>
              <a:t>GGM </a:t>
            </a:r>
            <a:r>
              <a:rPr lang="en-US" dirty="0"/>
              <a:t>is now open </a:t>
            </a:r>
            <a:r>
              <a:rPr lang="en-US" dirty="0" smtClean="0"/>
              <a:t>access</a:t>
            </a:r>
          </a:p>
          <a:p>
            <a:pPr lvl="1"/>
            <a:r>
              <a:rPr lang="en-US" dirty="0" smtClean="0">
                <a:hlinkClick r:id="rId3"/>
              </a:rPr>
              <a:t>https</a:t>
            </a:r>
            <a:r>
              <a:rPr lang="en-US" dirty="0">
                <a:hlinkClick r:id="rId3"/>
              </a:rPr>
              <a:t>://</a:t>
            </a:r>
            <a:r>
              <a:rPr lang="en-US" dirty="0" smtClean="0">
                <a:hlinkClick r:id="rId3"/>
              </a:rPr>
              <a:t>www.ntnu.edu/web/iot/ggm</a:t>
            </a:r>
            <a:endParaRPr lang="en-US" dirty="0" smtClean="0"/>
          </a:p>
          <a:p>
            <a:pPr lvl="1"/>
            <a:r>
              <a:rPr lang="en-US" dirty="0" smtClean="0"/>
              <a:t>Model code and data + documentation</a:t>
            </a:r>
          </a:p>
          <a:p>
            <a:r>
              <a:rPr lang="en-US" dirty="0"/>
              <a:t>NTNU Energy Transition </a:t>
            </a:r>
            <a:r>
              <a:rPr lang="en-US" dirty="0" smtClean="0"/>
              <a:t>Initiative</a:t>
            </a:r>
          </a:p>
          <a:p>
            <a:pPr lvl="1"/>
            <a:r>
              <a:rPr lang="en-US" dirty="0"/>
              <a:t>research </a:t>
            </a:r>
            <a:r>
              <a:rPr lang="en-US" dirty="0" smtClean="0"/>
              <a:t>on </a:t>
            </a:r>
            <a:r>
              <a:rPr lang="en-US" dirty="0"/>
              <a:t>transition </a:t>
            </a:r>
            <a:r>
              <a:rPr lang="en-US" dirty="0" smtClean="0"/>
              <a:t>strategies to </a:t>
            </a:r>
            <a:r>
              <a:rPr lang="en-US" dirty="0"/>
              <a:t>a </a:t>
            </a:r>
            <a:r>
              <a:rPr lang="en-US" dirty="0" smtClean="0"/>
              <a:t>sustainable </a:t>
            </a:r>
            <a:r>
              <a:rPr lang="en-US" dirty="0"/>
              <a:t>energy </a:t>
            </a:r>
            <a:r>
              <a:rPr lang="en-US" dirty="0" smtClean="0"/>
              <a:t>system and low carbon society.</a:t>
            </a:r>
            <a:endParaRPr lang="en-US" dirty="0"/>
          </a:p>
          <a:p>
            <a:pPr lvl="1"/>
            <a:r>
              <a:rPr lang="nb-NO" dirty="0">
                <a:hlinkClick r:id="rId4"/>
              </a:rPr>
              <a:t>https://www.ntnu.edu/energytransition</a:t>
            </a:r>
            <a:endParaRPr lang="en-US" dirty="0"/>
          </a:p>
          <a:p>
            <a:r>
              <a:rPr lang="en-US" dirty="0" err="1" smtClean="0"/>
              <a:t>openENTRANCE</a:t>
            </a:r>
            <a:r>
              <a:rPr lang="en-US" dirty="0" smtClean="0"/>
              <a:t> 2019-2023</a:t>
            </a:r>
          </a:p>
          <a:p>
            <a:pPr lvl="1"/>
            <a:r>
              <a:rPr lang="en-US" dirty="0" smtClean="0"/>
              <a:t>H2020 EU project – SET-</a:t>
            </a:r>
            <a:r>
              <a:rPr lang="en-US" dirty="0" err="1" smtClean="0"/>
              <a:t>Nav</a:t>
            </a:r>
            <a:r>
              <a:rPr lang="en-US" dirty="0" smtClean="0"/>
              <a:t> II </a:t>
            </a:r>
            <a:r>
              <a:rPr lang="en-US" dirty="0" smtClean="0"/>
              <a:t>- focus </a:t>
            </a:r>
            <a:r>
              <a:rPr lang="en-US" dirty="0" smtClean="0"/>
              <a:t>on open model </a:t>
            </a:r>
            <a:r>
              <a:rPr lang="en-US" dirty="0" smtClean="0"/>
              <a:t>&amp; data</a:t>
            </a:r>
            <a:endParaRPr lang="en-US" dirty="0" smtClean="0"/>
          </a:p>
          <a:p>
            <a:r>
              <a:rPr lang="en-US" dirty="0" smtClean="0"/>
              <a:t>Norwegian Research Council NTRANS 2019-2027</a:t>
            </a:r>
          </a:p>
          <a:p>
            <a:pPr lvl="1"/>
            <a:r>
              <a:rPr lang="en-US" dirty="0" smtClean="0"/>
              <a:t>Energy Transition Strategies – </a:t>
            </a:r>
            <a:br>
              <a:rPr lang="en-US" dirty="0" smtClean="0"/>
            </a:br>
            <a:r>
              <a:rPr lang="en-US" dirty="0" smtClean="0"/>
              <a:t>Social </a:t>
            </a:r>
            <a:r>
              <a:rPr lang="en-US" dirty="0" smtClean="0"/>
              <a:t>acceptance and behavioral aspects</a:t>
            </a:r>
            <a:endParaRPr lang="en-US" dirty="0"/>
          </a:p>
        </p:txBody>
      </p:sp>
      <p:sp>
        <p:nvSpPr>
          <p:cNvPr id="4" name="Slide Number Placeholder 3"/>
          <p:cNvSpPr>
            <a:spLocks noGrp="1"/>
          </p:cNvSpPr>
          <p:nvPr>
            <p:ph type="sldNum" sz="quarter" idx="12"/>
          </p:nvPr>
        </p:nvSpPr>
        <p:spPr/>
        <p:txBody>
          <a:bodyPr/>
          <a:lstStyle/>
          <a:p>
            <a:r>
              <a:rPr lang="nb-NO" smtClean="0"/>
              <a:t>Slide </a:t>
            </a:r>
            <a:fld id="{FAEFB388-42AA-4DF2-851A-CCA4A06B24AA}" type="slidenum">
              <a:rPr lang="nb-NO" smtClean="0"/>
              <a:pPr/>
              <a:t>52</a:t>
            </a:fld>
            <a:endParaRPr lang="nb-NO" dirty="0"/>
          </a:p>
        </p:txBody>
      </p:sp>
      <p:sp>
        <p:nvSpPr>
          <p:cNvPr id="5" name="Footer Placeholder 4"/>
          <p:cNvSpPr>
            <a:spLocks noGrp="1"/>
          </p:cNvSpPr>
          <p:nvPr>
            <p:ph type="ftr" sz="quarter" idx="11"/>
          </p:nvPr>
        </p:nvSpPr>
        <p:spPr/>
        <p:txBody>
          <a:bodyPr/>
          <a:lstStyle/>
          <a:p>
            <a:r>
              <a:rPr lang="en-US" smtClean="0"/>
              <a:t>Egging 2019 - Paris - NG in the European ET</a:t>
            </a:r>
            <a:endParaRPr lang="nb-NO"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1156307"/>
            <a:ext cx="1905037" cy="6629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2132856"/>
            <a:ext cx="1833029" cy="73927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1950" y="3230431"/>
            <a:ext cx="1814736" cy="206220"/>
          </a:xfrm>
          <a:prstGeom prst="rect">
            <a:avLst/>
          </a:prstGeom>
        </p:spPr>
      </p:pic>
    </p:spTree>
    <p:extLst>
      <p:ext uri="{BB962C8B-B14F-4D97-AF65-F5344CB8AC3E}">
        <p14:creationId xmlns:p14="http://schemas.microsoft.com/office/powerpoint/2010/main" val="2627448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2570981"/>
            <a:ext cx="7772400" cy="1362075"/>
          </a:xfrm>
        </p:spPr>
        <p:txBody>
          <a:bodyPr/>
          <a:lstStyle/>
          <a:p>
            <a:pPr algn="ctr"/>
            <a:r>
              <a:rPr lang="en-US" noProof="0" dirty="0" smtClean="0"/>
              <a:t>Thank you</a:t>
            </a:r>
            <a:endParaRPr lang="en-US" noProof="0" dirty="0"/>
          </a:p>
        </p:txBody>
      </p:sp>
      <p:sp>
        <p:nvSpPr>
          <p:cNvPr id="9" name="Text Placeholder 8"/>
          <p:cNvSpPr>
            <a:spLocks noGrp="1"/>
          </p:cNvSpPr>
          <p:nvPr>
            <p:ph type="body" idx="1"/>
          </p:nvPr>
        </p:nvSpPr>
        <p:spPr>
          <a:xfrm>
            <a:off x="683568" y="3573016"/>
            <a:ext cx="7772400" cy="1500187"/>
          </a:xfrm>
        </p:spPr>
        <p:txBody>
          <a:bodyPr>
            <a:normAutofit/>
          </a:bodyPr>
          <a:lstStyle/>
          <a:p>
            <a:endParaRPr lang="en-US" sz="2585" dirty="0">
              <a:hlinkClick r:id="rId3"/>
            </a:endParaRPr>
          </a:p>
          <a:p>
            <a:pPr algn="ctr"/>
            <a:r>
              <a:rPr lang="en-US" sz="2800" dirty="0" smtClean="0">
                <a:hlinkClick r:id="rId3"/>
              </a:rPr>
              <a:t>ruud.egging@ntnu.no</a:t>
            </a:r>
            <a:endParaRPr lang="en-US" sz="2800" dirty="0"/>
          </a:p>
          <a:p>
            <a:endParaRPr lang="en-US" sz="2585" dirty="0"/>
          </a:p>
        </p:txBody>
      </p:sp>
      <p:sp>
        <p:nvSpPr>
          <p:cNvPr id="5" name="Slide Number Placeholder 4"/>
          <p:cNvSpPr>
            <a:spLocks noGrp="1"/>
          </p:cNvSpPr>
          <p:nvPr>
            <p:ph type="sldNum" sz="quarter" idx="12"/>
          </p:nvPr>
        </p:nvSpPr>
        <p:spPr/>
        <p:txBody>
          <a:bodyPr/>
          <a:lstStyle/>
          <a:p>
            <a:r>
              <a:rPr lang="nb-NO" smtClean="0"/>
              <a:t>Slide </a:t>
            </a:r>
            <a:fld id="{FAEFB388-42AA-4DF2-851A-CCA4A06B24AA}" type="slidenum">
              <a:rPr lang="nb-NO" smtClean="0"/>
              <a:pPr/>
              <a:t>53</a:t>
            </a:fld>
            <a:endParaRPr lang="nb-NO" dirty="0"/>
          </a:p>
        </p:txBody>
      </p:sp>
      <p:sp>
        <p:nvSpPr>
          <p:cNvPr id="2" name="Footer Placeholder 1"/>
          <p:cNvSpPr>
            <a:spLocks noGrp="1"/>
          </p:cNvSpPr>
          <p:nvPr>
            <p:ph type="ftr" sz="quarter" idx="11"/>
          </p:nvPr>
        </p:nvSpPr>
        <p:spPr/>
        <p:txBody>
          <a:bodyPr/>
          <a:lstStyle/>
          <a:p>
            <a:r>
              <a:rPr lang="en-US" smtClean="0"/>
              <a:t>Egging 2019 - Paris - NG in the European ET</a:t>
            </a:r>
            <a:endParaRPr lang="nb-NO"/>
          </a:p>
        </p:txBody>
      </p:sp>
    </p:spTree>
    <p:extLst>
      <p:ext uri="{BB962C8B-B14F-4D97-AF65-F5344CB8AC3E}">
        <p14:creationId xmlns:p14="http://schemas.microsoft.com/office/powerpoint/2010/main" val="87988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Supply-side Europe</a:t>
            </a:r>
            <a:endParaRPr lang="nb-NO" dirty="0"/>
          </a:p>
        </p:txBody>
      </p:sp>
      <p:sp>
        <p:nvSpPr>
          <p:cNvPr id="6" name="Content Placeholder 5"/>
          <p:cNvSpPr>
            <a:spLocks noGrp="1"/>
          </p:cNvSpPr>
          <p:nvPr>
            <p:ph idx="1"/>
          </p:nvPr>
        </p:nvSpPr>
        <p:spPr/>
        <p:txBody>
          <a:bodyPr/>
          <a:lstStyle/>
          <a:p>
            <a:r>
              <a:rPr lang="nb-NO" dirty="0" smtClean="0"/>
              <a:t>Europe</a:t>
            </a:r>
            <a:endParaRPr lang="nb-NO" dirty="0"/>
          </a:p>
          <a:p>
            <a:pPr lvl="1"/>
            <a:r>
              <a:rPr lang="nb-NO" dirty="0"/>
              <a:t>Decreasing </a:t>
            </a:r>
            <a:r>
              <a:rPr lang="nb-NO" dirty="0" smtClean="0"/>
              <a:t>production </a:t>
            </a:r>
            <a:endParaRPr lang="nb-NO" dirty="0"/>
          </a:p>
          <a:p>
            <a:pPr lvl="1"/>
            <a:r>
              <a:rPr lang="nb-NO" dirty="0" smtClean="0"/>
              <a:t>Increasing imports</a:t>
            </a:r>
            <a:endParaRPr lang="nb-NO" dirty="0"/>
          </a:p>
          <a:p>
            <a:pPr lvl="1"/>
            <a:r>
              <a:rPr lang="nb-NO" dirty="0"/>
              <a:t>Nordstream II in progress </a:t>
            </a:r>
            <a:endParaRPr lang="nb-NO" dirty="0" smtClean="0"/>
          </a:p>
          <a:p>
            <a:pPr lvl="1"/>
            <a:r>
              <a:rPr lang="nb-NO" dirty="0" smtClean="0"/>
              <a:t>Norway </a:t>
            </a:r>
            <a:r>
              <a:rPr lang="nb-NO" dirty="0" smtClean="0"/>
              <a:t>only remaining European </a:t>
            </a:r>
            <a:r>
              <a:rPr lang="nb-NO" dirty="0" smtClean="0"/>
              <a:t>exporter</a:t>
            </a:r>
          </a:p>
          <a:p>
            <a:pPr lvl="1"/>
            <a:r>
              <a:rPr lang="nb-NO" dirty="0" smtClean="0"/>
              <a:t>PCI projects on hold</a:t>
            </a:r>
          </a:p>
          <a:p>
            <a:pPr lvl="1"/>
            <a:endParaRPr lang="nb-NO"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FAEFB388-42AA-4DF2-851A-CCA4A06B24AA}" type="slidenum">
              <a:rPr lang="nb-NO" smtClean="0"/>
              <a:pPr/>
              <a:t>6</a:t>
            </a:fld>
            <a:endParaRPr lang="nb-NO"/>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50075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Demand-side drivers</a:t>
            </a:r>
            <a:endParaRPr lang="en-US" dirty="0"/>
          </a:p>
        </p:txBody>
      </p:sp>
      <p:sp>
        <p:nvSpPr>
          <p:cNvPr id="6" name="Content Placeholder 5"/>
          <p:cNvSpPr>
            <a:spLocks noGrp="1"/>
          </p:cNvSpPr>
          <p:nvPr>
            <p:ph idx="1"/>
          </p:nvPr>
        </p:nvSpPr>
        <p:spPr>
          <a:xfrm>
            <a:off x="611560" y="1196752"/>
            <a:ext cx="7920880" cy="4929411"/>
          </a:xfrm>
        </p:spPr>
        <p:txBody>
          <a:bodyPr numCol="2">
            <a:normAutofit fontScale="92500" lnSpcReduction="20000"/>
          </a:bodyPr>
          <a:lstStyle/>
          <a:p>
            <a:r>
              <a:rPr lang="en-US" sz="3800" dirty="0" smtClean="0"/>
              <a:t>Upward</a:t>
            </a:r>
          </a:p>
          <a:p>
            <a:pPr lvl="1"/>
            <a:r>
              <a:rPr lang="en-US" dirty="0" smtClean="0"/>
              <a:t>Growing population</a:t>
            </a:r>
          </a:p>
          <a:p>
            <a:pPr lvl="1"/>
            <a:r>
              <a:rPr lang="en-US" dirty="0" smtClean="0"/>
              <a:t>Growing GDP</a:t>
            </a:r>
          </a:p>
          <a:p>
            <a:pPr lvl="1"/>
            <a:r>
              <a:rPr lang="en-US" dirty="0" smtClean="0"/>
              <a:t>Energy access</a:t>
            </a:r>
          </a:p>
          <a:p>
            <a:pPr lvl="1"/>
            <a:r>
              <a:rPr lang="en-US" dirty="0"/>
              <a:t>Blue </a:t>
            </a:r>
            <a:r>
              <a:rPr lang="en-US" dirty="0" smtClean="0"/>
              <a:t>hydrogen</a:t>
            </a:r>
          </a:p>
          <a:p>
            <a:pPr lvl="1"/>
            <a:r>
              <a:rPr lang="en-US" dirty="0"/>
              <a:t>Local air quality</a:t>
            </a:r>
          </a:p>
          <a:p>
            <a:pPr lvl="1"/>
            <a:r>
              <a:rPr lang="en-US" dirty="0" smtClean="0"/>
              <a:t>LNG </a:t>
            </a:r>
            <a:r>
              <a:rPr lang="en-US" dirty="0"/>
              <a:t>in transport and </a:t>
            </a:r>
            <a:r>
              <a:rPr lang="en-US" dirty="0" smtClean="0"/>
              <a:t>shipping</a:t>
            </a:r>
          </a:p>
          <a:p>
            <a:pPr lvl="1"/>
            <a:r>
              <a:rPr lang="en-US" dirty="0"/>
              <a:t>Need </a:t>
            </a:r>
            <a:r>
              <a:rPr lang="en-US" dirty="0" smtClean="0"/>
              <a:t>for </a:t>
            </a:r>
            <a:r>
              <a:rPr lang="en-US" dirty="0"/>
              <a:t>large-scale back-up, flexibility and </a:t>
            </a:r>
            <a:r>
              <a:rPr lang="en-US" dirty="0" smtClean="0"/>
              <a:t>balancing</a:t>
            </a:r>
          </a:p>
          <a:p>
            <a:r>
              <a:rPr lang="en-US" sz="3800" dirty="0" smtClean="0"/>
              <a:t>Downward</a:t>
            </a:r>
            <a:endParaRPr lang="en-US" dirty="0" smtClean="0"/>
          </a:p>
          <a:p>
            <a:pPr lvl="1"/>
            <a:r>
              <a:rPr lang="en-US" dirty="0"/>
              <a:t>Cost declines clean energy </a:t>
            </a:r>
            <a:r>
              <a:rPr lang="en-US" dirty="0" smtClean="0"/>
              <a:t>technologies</a:t>
            </a:r>
          </a:p>
          <a:p>
            <a:pPr lvl="1"/>
            <a:r>
              <a:rPr lang="en-US" dirty="0"/>
              <a:t>Synthetic </a:t>
            </a:r>
            <a:r>
              <a:rPr lang="en-US" dirty="0" smtClean="0"/>
              <a:t>gas</a:t>
            </a:r>
          </a:p>
          <a:p>
            <a:pPr lvl="1"/>
            <a:endParaRPr lang="en-US" dirty="0" smtClean="0"/>
          </a:p>
          <a:p>
            <a:r>
              <a:rPr lang="en-US" sz="3800" dirty="0" smtClean="0"/>
              <a:t>Mixed</a:t>
            </a:r>
            <a:endParaRPr lang="en-US" sz="3800" dirty="0" smtClean="0"/>
          </a:p>
          <a:p>
            <a:pPr lvl="1"/>
            <a:r>
              <a:rPr lang="en-US" dirty="0"/>
              <a:t>GHG </a:t>
            </a:r>
            <a:r>
              <a:rPr lang="en-US" dirty="0" smtClean="0"/>
              <a:t>emissions</a:t>
            </a:r>
          </a:p>
          <a:p>
            <a:pPr lvl="1"/>
            <a:r>
              <a:rPr lang="en-US" dirty="0" smtClean="0"/>
              <a:t>Electrification</a:t>
            </a:r>
          </a:p>
          <a:p>
            <a:pPr lvl="1"/>
            <a:r>
              <a:rPr lang="en-US" dirty="0" smtClean="0"/>
              <a:t>CCS costs and acceptance </a:t>
            </a:r>
          </a:p>
        </p:txBody>
      </p:sp>
      <p:sp>
        <p:nvSpPr>
          <p:cNvPr id="4" name="Slide Number Placeholder 3"/>
          <p:cNvSpPr>
            <a:spLocks noGrp="1"/>
          </p:cNvSpPr>
          <p:nvPr>
            <p:ph type="sldNum" sz="quarter" idx="12"/>
          </p:nvPr>
        </p:nvSpPr>
        <p:spPr/>
        <p:txBody>
          <a:bodyPr/>
          <a:lstStyle/>
          <a:p>
            <a:fld id="{FAEFB388-42AA-4DF2-851A-CCA4A06B24AA}" type="slidenum">
              <a:rPr lang="nb-NO" smtClean="0"/>
              <a:pPr/>
              <a:t>7</a:t>
            </a:fld>
            <a:endParaRPr lang="nb-NO"/>
          </a:p>
        </p:txBody>
      </p:sp>
      <p:sp>
        <p:nvSpPr>
          <p:cNvPr id="7" name="Rectangle 6"/>
          <p:cNvSpPr/>
          <p:nvPr/>
        </p:nvSpPr>
        <p:spPr>
          <a:xfrm>
            <a:off x="899592" y="6126163"/>
            <a:ext cx="1456296" cy="369332"/>
          </a:xfrm>
          <a:prstGeom prst="rect">
            <a:avLst/>
          </a:prstGeom>
        </p:spPr>
        <p:txBody>
          <a:bodyPr wrap="none">
            <a:spAutoFit/>
          </a:bodyPr>
          <a:lstStyle/>
          <a:p>
            <a:r>
              <a:rPr lang="en-US" dirty="0" smtClean="0"/>
              <a:t>IEA, DIW, MIT</a:t>
            </a:r>
            <a:endParaRPr lang="nb-NO" dirty="0"/>
          </a:p>
        </p:txBody>
      </p:sp>
      <p:sp>
        <p:nvSpPr>
          <p:cNvPr id="2" name="Footer Placeholder 1"/>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3749689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«Not on track for Paris» Outlooks</a:t>
            </a:r>
            <a:endParaRPr lang="nb-NO" dirty="0"/>
          </a:p>
        </p:txBody>
      </p:sp>
      <p:sp>
        <p:nvSpPr>
          <p:cNvPr id="3" name="Content Placeholder 2"/>
          <p:cNvSpPr>
            <a:spLocks noGrp="1"/>
          </p:cNvSpPr>
          <p:nvPr>
            <p:ph idx="1"/>
          </p:nvPr>
        </p:nvSpPr>
        <p:spPr/>
        <p:txBody>
          <a:bodyPr>
            <a:normAutofit fontScale="77500" lnSpcReduction="20000"/>
          </a:bodyPr>
          <a:lstStyle/>
          <a:p>
            <a:r>
              <a:rPr lang="en-US" dirty="0" smtClean="0"/>
              <a:t>Gas consumption + 40-50</a:t>
            </a:r>
            <a:r>
              <a:rPr lang="en-US" dirty="0"/>
              <a:t>% </a:t>
            </a:r>
            <a:r>
              <a:rPr lang="en-US" dirty="0" smtClean="0"/>
              <a:t>to about 5000 </a:t>
            </a:r>
            <a:r>
              <a:rPr lang="en-US" dirty="0" err="1" smtClean="0"/>
              <a:t>bcm</a:t>
            </a:r>
            <a:r>
              <a:rPr lang="en-US" dirty="0" smtClean="0"/>
              <a:t> by 2040</a:t>
            </a:r>
          </a:p>
          <a:p>
            <a:r>
              <a:rPr lang="en-US" dirty="0" smtClean="0"/>
              <a:t>Trade grows </a:t>
            </a:r>
            <a:r>
              <a:rPr lang="en-US" dirty="0"/>
              <a:t>faster than consumption, </a:t>
            </a:r>
            <a:r>
              <a:rPr lang="en-US" dirty="0" smtClean="0"/>
              <a:t>LNG even more</a:t>
            </a:r>
            <a:endParaRPr lang="nb-NO" dirty="0"/>
          </a:p>
          <a:p>
            <a:r>
              <a:rPr lang="nb-NO" dirty="0" smtClean="0"/>
              <a:t>Europe</a:t>
            </a:r>
          </a:p>
          <a:p>
            <a:pPr lvl="1"/>
            <a:r>
              <a:rPr lang="nb-NO" dirty="0" smtClean="0"/>
              <a:t>only </a:t>
            </a:r>
            <a:r>
              <a:rPr lang="nb-NO" dirty="0"/>
              <a:t>region where </a:t>
            </a:r>
            <a:r>
              <a:rPr lang="nb-NO" dirty="0" err="1"/>
              <a:t>production</a:t>
            </a:r>
            <a:r>
              <a:rPr lang="nb-NO" dirty="0"/>
              <a:t> </a:t>
            </a:r>
            <a:r>
              <a:rPr lang="nb-NO" dirty="0" smtClean="0"/>
              <a:t>and </a:t>
            </a:r>
            <a:r>
              <a:rPr lang="nb-NO" dirty="0" err="1"/>
              <a:t>consumption</a:t>
            </a:r>
            <a:r>
              <a:rPr lang="nb-NO" dirty="0"/>
              <a:t> </a:t>
            </a:r>
            <a:r>
              <a:rPr lang="nb-NO" dirty="0" err="1" smtClean="0"/>
              <a:t>decrease</a:t>
            </a:r>
            <a:r>
              <a:rPr lang="nb-NO" dirty="0" smtClean="0"/>
              <a:t>. </a:t>
            </a:r>
          </a:p>
          <a:p>
            <a:pPr lvl="1"/>
            <a:r>
              <a:rPr lang="nb-NO" dirty="0"/>
              <a:t>Imports likely to </a:t>
            </a:r>
            <a:r>
              <a:rPr lang="nb-NO" dirty="0" smtClean="0"/>
              <a:t>increase further</a:t>
            </a:r>
          </a:p>
          <a:p>
            <a:pPr lvl="1"/>
            <a:r>
              <a:rPr lang="nb-NO" dirty="0" smtClean="0"/>
              <a:t>Netherlands net importer? Much reduced swing from Groningen domestically </a:t>
            </a:r>
            <a:r>
              <a:rPr lang="nb-NO" dirty="0"/>
              <a:t>and neighboring </a:t>
            </a:r>
            <a:r>
              <a:rPr lang="nb-NO" dirty="0" smtClean="0"/>
              <a:t>countries.</a:t>
            </a:r>
          </a:p>
          <a:p>
            <a:pPr lvl="1"/>
            <a:r>
              <a:rPr lang="nb-NO" dirty="0" smtClean="0"/>
              <a:t>Norway </a:t>
            </a:r>
            <a:r>
              <a:rPr lang="nb-NO" dirty="0"/>
              <a:t>only major </a:t>
            </a:r>
            <a:r>
              <a:rPr lang="nb-NO" dirty="0" smtClean="0"/>
              <a:t>producer-exporter; flat production outlook</a:t>
            </a:r>
          </a:p>
        </p:txBody>
      </p:sp>
      <p:sp>
        <p:nvSpPr>
          <p:cNvPr id="5" name="Slide Number Placeholder 4"/>
          <p:cNvSpPr>
            <a:spLocks noGrp="1"/>
          </p:cNvSpPr>
          <p:nvPr>
            <p:ph type="sldNum" sz="quarter" idx="12"/>
          </p:nvPr>
        </p:nvSpPr>
        <p:spPr/>
        <p:txBody>
          <a:bodyPr/>
          <a:lstStyle/>
          <a:p>
            <a:r>
              <a:rPr lang="nb-NO" smtClean="0"/>
              <a:t>Slide </a:t>
            </a:r>
            <a:fld id="{FAEFB388-42AA-4DF2-851A-CCA4A06B24AA}" type="slidenum">
              <a:rPr lang="nb-NO" smtClean="0"/>
              <a:pPr/>
              <a:t>8</a:t>
            </a:fld>
            <a:endParaRPr lang="nb-NO" dirty="0"/>
          </a:p>
        </p:txBody>
      </p:sp>
      <p:sp>
        <p:nvSpPr>
          <p:cNvPr id="6" name="Rectangle 5"/>
          <p:cNvSpPr/>
          <p:nvPr/>
        </p:nvSpPr>
        <p:spPr>
          <a:xfrm>
            <a:off x="971600" y="6088271"/>
            <a:ext cx="964495" cy="369332"/>
          </a:xfrm>
          <a:prstGeom prst="rect">
            <a:avLst/>
          </a:prstGeom>
        </p:spPr>
        <p:txBody>
          <a:bodyPr wrap="none">
            <a:spAutoFit/>
          </a:bodyPr>
          <a:lstStyle/>
          <a:p>
            <a:r>
              <a:rPr lang="en-US" dirty="0" smtClean="0"/>
              <a:t>IEA, MIT</a:t>
            </a:r>
            <a:endParaRPr lang="nb-NO" dirty="0"/>
          </a:p>
        </p:txBody>
      </p:sp>
      <p:sp>
        <p:nvSpPr>
          <p:cNvPr id="4" name="Footer Placeholder 3"/>
          <p:cNvSpPr>
            <a:spLocks noGrp="1"/>
          </p:cNvSpPr>
          <p:nvPr>
            <p:ph type="ftr" sz="quarter" idx="11"/>
          </p:nvPr>
        </p:nvSpPr>
        <p:spPr/>
        <p:txBody>
          <a:bodyPr/>
          <a:lstStyle/>
          <a:p>
            <a:r>
              <a:rPr lang="en-US" smtClean="0"/>
              <a:t>Egging 2019 - Paris - NG in the European ET</a:t>
            </a:r>
            <a:endParaRPr lang="nb-NO" dirty="0"/>
          </a:p>
        </p:txBody>
      </p:sp>
    </p:spTree>
    <p:extLst>
      <p:ext uri="{BB962C8B-B14F-4D97-AF65-F5344CB8AC3E}">
        <p14:creationId xmlns:p14="http://schemas.microsoft.com/office/powerpoint/2010/main" val="107835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WEO2017 Three Scenarios</a:t>
            </a:r>
            <a:endParaRPr lang="nb-NO" dirty="0"/>
          </a:p>
        </p:txBody>
      </p:sp>
      <p:sp>
        <p:nvSpPr>
          <p:cNvPr id="5" name="Slide Number Placeholder 4"/>
          <p:cNvSpPr>
            <a:spLocks noGrp="1"/>
          </p:cNvSpPr>
          <p:nvPr>
            <p:ph type="sldNum" sz="quarter" idx="12"/>
          </p:nvPr>
        </p:nvSpPr>
        <p:spPr/>
        <p:txBody>
          <a:bodyPr/>
          <a:lstStyle/>
          <a:p>
            <a:r>
              <a:rPr lang="nb-NO" smtClean="0"/>
              <a:t>Slide </a:t>
            </a:r>
            <a:fld id="{FAEFB388-42AA-4DF2-851A-CCA4A06B24AA}" type="slidenum">
              <a:rPr lang="nb-NO" smtClean="0"/>
              <a:pPr/>
              <a:t>9</a:t>
            </a:fld>
            <a:endParaRPr lang="nb-NO" dirty="0"/>
          </a:p>
        </p:txBody>
      </p:sp>
      <p:pic>
        <p:nvPicPr>
          <p:cNvPr id="4" name="Picture 3"/>
          <p:cNvPicPr>
            <a:picLocks noChangeAspect="1"/>
          </p:cNvPicPr>
          <p:nvPr/>
        </p:nvPicPr>
        <p:blipFill rotWithShape="1">
          <a:blip r:embed="rId2"/>
          <a:srcRect b="22641"/>
          <a:stretch/>
        </p:blipFill>
        <p:spPr>
          <a:xfrm>
            <a:off x="323528" y="1728000"/>
            <a:ext cx="8197405" cy="3852000"/>
          </a:xfrm>
          <a:prstGeom prst="rect">
            <a:avLst/>
          </a:prstGeom>
        </p:spPr>
      </p:pic>
      <p:sp>
        <p:nvSpPr>
          <p:cNvPr id="6" name="Up Arrow 5"/>
          <p:cNvSpPr/>
          <p:nvPr/>
        </p:nvSpPr>
        <p:spPr>
          <a:xfrm>
            <a:off x="8280432" y="3285016"/>
            <a:ext cx="180000" cy="25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924064" y="3534469"/>
            <a:ext cx="496841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56320" y="3284984"/>
            <a:ext cx="2736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8320" y="2780928"/>
            <a:ext cx="2664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8654184" y="2780928"/>
            <a:ext cx="180000" cy="75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420148" y="3598083"/>
            <a:ext cx="648072" cy="338554"/>
          </a:xfrm>
          <a:prstGeom prst="rect">
            <a:avLst/>
          </a:prstGeom>
          <a:noFill/>
        </p:spPr>
        <p:txBody>
          <a:bodyPr wrap="square" rtlCol="0">
            <a:spAutoFit/>
          </a:bodyPr>
          <a:lstStyle/>
          <a:p>
            <a:r>
              <a:rPr lang="en-US" sz="1600" b="1" dirty="0" smtClean="0"/>
              <a:t>+45%</a:t>
            </a:r>
            <a:endParaRPr lang="en-US" sz="1600" b="1" dirty="0"/>
          </a:p>
        </p:txBody>
      </p:sp>
      <p:sp>
        <p:nvSpPr>
          <p:cNvPr id="12" name="TextBox 11"/>
          <p:cNvSpPr txBox="1"/>
          <p:nvPr/>
        </p:nvSpPr>
        <p:spPr>
          <a:xfrm>
            <a:off x="7987208" y="3847568"/>
            <a:ext cx="648072" cy="338554"/>
          </a:xfrm>
          <a:prstGeom prst="rect">
            <a:avLst/>
          </a:prstGeom>
          <a:noFill/>
        </p:spPr>
        <p:txBody>
          <a:bodyPr wrap="square" rtlCol="0">
            <a:spAutoFit/>
          </a:bodyPr>
          <a:lstStyle/>
          <a:p>
            <a:r>
              <a:rPr lang="en-US" sz="1600" b="1" dirty="0" smtClean="0"/>
              <a:t>+15%</a:t>
            </a:r>
            <a:endParaRPr lang="en-US" sz="1600" b="1" dirty="0"/>
          </a:p>
        </p:txBody>
      </p:sp>
      <p:sp>
        <p:nvSpPr>
          <p:cNvPr id="8" name="Footer Placeholder 7"/>
          <p:cNvSpPr>
            <a:spLocks noGrp="1"/>
          </p:cNvSpPr>
          <p:nvPr>
            <p:ph type="ftr" sz="quarter" idx="11"/>
          </p:nvPr>
        </p:nvSpPr>
        <p:spPr/>
        <p:txBody>
          <a:bodyPr/>
          <a:lstStyle/>
          <a:p>
            <a:r>
              <a:rPr lang="en-US" smtClean="0"/>
              <a:t>Egging 2019 - Paris - NG in the European ET</a:t>
            </a:r>
            <a:endParaRPr lang="nb-NO"/>
          </a:p>
        </p:txBody>
      </p:sp>
    </p:spTree>
    <p:extLst>
      <p:ext uri="{BB962C8B-B14F-4D97-AF65-F5344CB8AC3E}">
        <p14:creationId xmlns:p14="http://schemas.microsoft.com/office/powerpoint/2010/main" val="18112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p:bldP spid="12" grpId="0"/>
    </p:bld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2683</Words>
  <Application>Microsoft Office PowerPoint</Application>
  <PresentationFormat>On-screen Show (4:3)</PresentationFormat>
  <Paragraphs>527</Paragraphs>
  <Slides>53</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7" baseType="lpstr">
      <vt:lpstr>SimSun</vt:lpstr>
      <vt:lpstr>Arial</vt:lpstr>
      <vt:lpstr>Calibri</vt:lpstr>
      <vt:lpstr>Cambria</vt:lpstr>
      <vt:lpstr>Frutiger LT Com 45 Light</vt:lpstr>
      <vt:lpstr>Myriad Pro</vt:lpstr>
      <vt:lpstr>Tahoma</vt:lpstr>
      <vt:lpstr>Times New Roman</vt:lpstr>
      <vt:lpstr>Trebuchet MS</vt:lpstr>
      <vt:lpstr>tret</vt:lpstr>
      <vt:lpstr>Verdana</vt:lpstr>
      <vt:lpstr>Wingdings</vt:lpstr>
      <vt:lpstr>Kontortema</vt:lpstr>
      <vt:lpstr>Visio</vt:lpstr>
      <vt:lpstr>Challenges and Opportunities  for Natural Gas  in the Energy Transition</vt:lpstr>
      <vt:lpstr>Outline</vt:lpstr>
      <vt:lpstr>Main drivers and outlook</vt:lpstr>
      <vt:lpstr>EU climate strategy: building blocks</vt:lpstr>
      <vt:lpstr>Supply-side drivers - global</vt:lpstr>
      <vt:lpstr>Supply-side Europe</vt:lpstr>
      <vt:lpstr>Demand-side drivers</vt:lpstr>
      <vt:lpstr>«Not on track for Paris» Outlooks</vt:lpstr>
      <vt:lpstr>WEO2017 Three Scenarios</vt:lpstr>
      <vt:lpstr>Challenges</vt:lpstr>
      <vt:lpstr>PowerPoint Presentation</vt:lpstr>
      <vt:lpstr>The Paris Agreement</vt:lpstr>
      <vt:lpstr>Energy system specific challenges</vt:lpstr>
      <vt:lpstr>Other sectors - challenges</vt:lpstr>
      <vt:lpstr>NG roles</vt:lpstr>
      <vt:lpstr>NG roles Europe – back of the envelope</vt:lpstr>
      <vt:lpstr>Boundary conditions</vt:lpstr>
      <vt:lpstr>Boundary conditions for NG role</vt:lpstr>
      <vt:lpstr>NG and other energy carriers increasingly connected / integrated: analyses need wider scope than traditional models with single sector perspective can provide</vt:lpstr>
      <vt:lpstr>MethodologY - MODEL LINKING</vt:lpstr>
      <vt:lpstr>Three of the main model types</vt:lpstr>
      <vt:lpstr>Characteristics of some model types used for policy support and analysis</vt:lpstr>
      <vt:lpstr>Let each model type do what it’s good at</vt:lpstr>
      <vt:lpstr>Linking models - why</vt:lpstr>
      <vt:lpstr>Using relative strengths:</vt:lpstr>
      <vt:lpstr>Challenges when linking models:</vt:lpstr>
      <vt:lpstr>Linking models – how?</vt:lpstr>
      <vt:lpstr>IIASA data exchange platform</vt:lpstr>
      <vt:lpstr>Decarbonization EU ENERGY SYSTEM – impact ON GAS</vt:lpstr>
      <vt:lpstr>H2020 SET-Nav April 2016 - March 2019</vt:lpstr>
      <vt:lpstr>PowerPoint Presentation</vt:lpstr>
      <vt:lpstr>PowerPoint Presentation</vt:lpstr>
      <vt:lpstr>PowerPoint Presentation</vt:lpstr>
      <vt:lpstr>EU power generation mix</vt:lpstr>
      <vt:lpstr>PowerPoint Presentation</vt:lpstr>
      <vt:lpstr>Pathways</vt:lpstr>
      <vt:lpstr>Models</vt:lpstr>
      <vt:lpstr>SET-Nav Patways Sector models + PRIMES Ref: EU Gas demand development (BCM/y)</vt:lpstr>
      <vt:lpstr>Gas demand development in the pathways (BCM/y)</vt:lpstr>
      <vt:lpstr>EGGM (REKK)</vt:lpstr>
      <vt:lpstr>EU28 import dependency (REKK EGMM model)</vt:lpstr>
      <vt:lpstr>infrastructure Utilization pipelines from Russia (bcm/y) (NTNU DIW GGM model)</vt:lpstr>
      <vt:lpstr>infrastructure Utilization pipelines from Africa (bmc/y)</vt:lpstr>
      <vt:lpstr>infrastructure Utilization pipelines from Russia (bcm/y)</vt:lpstr>
      <vt:lpstr>infrastructure Utilization regasification (bcm/y) GGM</vt:lpstr>
      <vt:lpstr>Effects on TSOs</vt:lpstr>
      <vt:lpstr>Effects on storages</vt:lpstr>
      <vt:lpstr>Additional notes</vt:lpstr>
      <vt:lpstr>conclusion</vt:lpstr>
      <vt:lpstr>Role for NG in European energy</vt:lpstr>
      <vt:lpstr>Research agenda</vt:lpstr>
      <vt:lpstr>Some links: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OPEC about OPEC</dc:title>
  <dc:creator>Ruud Egging</dc:creator>
  <cp:lastModifiedBy> </cp:lastModifiedBy>
  <cp:revision>288</cp:revision>
  <cp:lastPrinted>2018-04-27T14:57:48Z</cp:lastPrinted>
  <dcterms:created xsi:type="dcterms:W3CDTF">2012-11-04T11:51:58Z</dcterms:created>
  <dcterms:modified xsi:type="dcterms:W3CDTF">2019-06-20T15:30:53Z</dcterms:modified>
</cp:coreProperties>
</file>