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67" r:id="rId3"/>
    <p:sldId id="268" r:id="rId4"/>
    <p:sldId id="257" r:id="rId5"/>
    <p:sldId id="258" r:id="rId6"/>
    <p:sldId id="261" r:id="rId7"/>
    <p:sldId id="265" r:id="rId8"/>
    <p:sldId id="269" r:id="rId9"/>
    <p:sldId id="270" r:id="rId10"/>
    <p:sldId id="271" r:id="rId11"/>
    <p:sldId id="272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10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2072F-354D-410A-8163-2CCE61EF2751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BD7A1-5A8F-4BF9-8047-30B1223567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6368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A5C1DB4-12B7-7147-8329-3ECC0308337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4486"/>
          </a:solidFill>
          <a:ln>
            <a:solidFill>
              <a:srgbClr val="2F448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D3F2CF1-706B-1747-A053-A8BEAE8D9A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2369" y="352113"/>
            <a:ext cx="724493" cy="106137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D4A82DF-89D9-8648-8250-2D4881C8CF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45644" y="6021395"/>
            <a:ext cx="2452711" cy="53644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6BC511-A60B-0F41-B04E-1D154A7CF4A0}"/>
              </a:ext>
            </a:extLst>
          </p:cNvPr>
          <p:cNvSpPr/>
          <p:nvPr userDrawn="1"/>
        </p:nvSpPr>
        <p:spPr>
          <a:xfrm>
            <a:off x="1110377" y="352113"/>
            <a:ext cx="1242648" cy="196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75" b="1" dirty="0">
                <a:solidFill>
                  <a:schemeClr val="bg1"/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WWW.DAUPHINE.PSL.EU</a:t>
            </a:r>
            <a:endParaRPr lang="x-none" sz="675" b="1" dirty="0">
              <a:solidFill>
                <a:schemeClr val="bg1"/>
              </a:solidFill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13" name="Titre 4">
            <a:extLst>
              <a:ext uri="{FF2B5EF4-FFF2-40B4-BE49-F238E27FC236}">
                <a16:creationId xmlns:a16="http://schemas.microsoft.com/office/drawing/2014/main" id="{F30F5132-504D-DB4A-B3D0-EDE7ADD8A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0980" y="2890391"/>
            <a:ext cx="5902038" cy="1547497"/>
          </a:xfrm>
          <a:prstGeom prst="rect">
            <a:avLst/>
          </a:prstGeom>
        </p:spPr>
        <p:txBody>
          <a:bodyPr/>
          <a:lstStyle>
            <a:lvl1pPr marL="0" marR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1E69F07D-A72A-404E-8BDA-DBA0F68CB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0376" y="532145"/>
            <a:ext cx="4466261" cy="36933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XX.XX.XXXX (DATE)</a:t>
            </a:r>
          </a:p>
        </p:txBody>
      </p:sp>
    </p:spTree>
    <p:extLst>
      <p:ext uri="{BB962C8B-B14F-4D97-AF65-F5344CB8AC3E}">
        <p14:creationId xmlns:p14="http://schemas.microsoft.com/office/powerpoint/2010/main" val="2540880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 - avec chapit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>
                <a:solidFill>
                  <a:srgbClr val="55575D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2018/2019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Electricity and Gaz Market - Anna de Creti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278688" y="6520173"/>
            <a:ext cx="1171575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D248C8B-23E7-CC47-8D2E-09B4C05D2B5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61E1249-6987-5847-8098-F80DD5B27E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1503364"/>
            <a:ext cx="8229600" cy="37179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9" name="Titre 4">
            <a:extLst>
              <a:ext uri="{FF2B5EF4-FFF2-40B4-BE49-F238E27FC236}">
                <a16:creationId xmlns:a16="http://schemas.microsoft.com/office/drawing/2014/main" id="{27DBD4E3-163E-AE4D-82BB-3F39CCF2F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3482"/>
            <a:ext cx="8229601" cy="472583"/>
          </a:xfrm>
          <a:prstGeom prst="rect">
            <a:avLst/>
          </a:prstGeom>
        </p:spPr>
        <p:txBody>
          <a:bodyPr/>
          <a:lstStyle>
            <a:lvl1pPr algn="l">
              <a:defRPr sz="1725" b="1">
                <a:solidFill>
                  <a:srgbClr val="2F4486"/>
                </a:solidFill>
                <a:latin typeface="Bookman Old Style" panose="02050604050505020204" pitchFamily="18" charset="0"/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F92BA7F8-596F-2140-8C94-6D9D9E34EDB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0" y="288925"/>
            <a:ext cx="7354491" cy="344488"/>
          </a:xfrm>
        </p:spPr>
        <p:txBody>
          <a:bodyPr/>
          <a:lstStyle>
            <a:lvl1pPr marL="0" indent="0">
              <a:buFontTx/>
              <a:buNone/>
              <a:defRPr sz="1050" b="1">
                <a:latin typeface="Bookman Old Style" panose="02050604050505020204" pitchFamily="18" charset="0"/>
              </a:defRPr>
            </a:lvl1pPr>
            <a:lvl2pPr marL="342900" indent="0">
              <a:buFontTx/>
              <a:buNone/>
              <a:defRPr sz="1050" b="1">
                <a:latin typeface="Bookman Old Style" panose="02050604050505020204" pitchFamily="18" charset="0"/>
              </a:defRPr>
            </a:lvl2pPr>
            <a:lvl3pPr marL="685800" indent="0">
              <a:buFontTx/>
              <a:buNone/>
              <a:defRPr sz="1050" b="1">
                <a:latin typeface="Bookman Old Style" panose="02050604050505020204" pitchFamily="18" charset="0"/>
              </a:defRPr>
            </a:lvl3pPr>
            <a:lvl4pPr marL="1028700" indent="0">
              <a:buFontTx/>
              <a:buNone/>
              <a:defRPr sz="1050" b="1">
                <a:latin typeface="Bookman Old Style" panose="02050604050505020204" pitchFamily="18" charset="0"/>
              </a:defRPr>
            </a:lvl4pPr>
            <a:lvl5pPr marL="1371600" indent="0">
              <a:buFontTx/>
              <a:buNone/>
              <a:defRPr sz="1050" b="1">
                <a:latin typeface="Bookman Old Style" panose="02050604050505020204" pitchFamily="18" charset="0"/>
              </a:defRPr>
            </a:lvl5pPr>
          </a:lstStyle>
          <a:p>
            <a:pPr lvl="0"/>
            <a:r>
              <a:rPr lang="fr-FR" dirty="0"/>
              <a:t>X. Cliquez pour ajouter un titre de chapitre</a:t>
            </a:r>
          </a:p>
        </p:txBody>
      </p:sp>
    </p:spTree>
    <p:extLst>
      <p:ext uri="{BB962C8B-B14F-4D97-AF65-F5344CB8AC3E}">
        <p14:creationId xmlns:p14="http://schemas.microsoft.com/office/powerpoint/2010/main" val="2160581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2018/2019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Electricity and Gaz Market - Anna de Creti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296659" y="6511506"/>
            <a:ext cx="1171575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D248C8B-23E7-CC47-8D2E-09B4C05D2B5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2233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 -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9B62CA-6BE7-6F42-8764-B9421CCA0F1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44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E670832-40AE-9941-B42F-2E024E2AF1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8293" y="5269938"/>
            <a:ext cx="247411" cy="3624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CA18D91-2BFB-A34C-A9DC-EC883A860757}"/>
              </a:ext>
            </a:extLst>
          </p:cNvPr>
          <p:cNvSpPr/>
          <p:nvPr userDrawn="1"/>
        </p:nvSpPr>
        <p:spPr>
          <a:xfrm>
            <a:off x="2525620" y="6009423"/>
            <a:ext cx="409278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050" b="1" dirty="0">
                <a:solidFill>
                  <a:schemeClr val="bg1"/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UNIVERSITÉ PARIS DAUPHINE - PSL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Place du Maréchal de Lattre de Tassigny – 75775 Paris cedex 16</a:t>
            </a:r>
            <a:endParaRPr lang="x-none" sz="1050" dirty="0">
              <a:solidFill>
                <a:schemeClr val="bg1"/>
              </a:solidFill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13" name="Titre 4">
            <a:extLst>
              <a:ext uri="{FF2B5EF4-FFF2-40B4-BE49-F238E27FC236}">
                <a16:creationId xmlns:a16="http://schemas.microsoft.com/office/drawing/2014/main" id="{731779FE-68BC-2343-BE2D-3D37F0B3404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128811" y="2321265"/>
            <a:ext cx="6886379" cy="657610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CLIQUEZ POUR ECRIRE UN REMERCIEMENT</a:t>
            </a: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62F5C840-9F61-2249-9830-27B399E801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527426" y="3210798"/>
            <a:ext cx="4089143" cy="43188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ajouter le nom du service et l’adresse e-mail.</a:t>
            </a:r>
          </a:p>
        </p:txBody>
      </p:sp>
    </p:spTree>
    <p:extLst>
      <p:ext uri="{BB962C8B-B14F-4D97-AF65-F5344CB8AC3E}">
        <p14:creationId xmlns:p14="http://schemas.microsoft.com/office/powerpoint/2010/main" val="1892285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2018/2019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Electricity and Gaz Market - Anna de Creti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347338" y="4763525"/>
            <a:ext cx="2057400" cy="365125"/>
          </a:xfrm>
          <a:prstGeom prst="rect">
            <a:avLst/>
          </a:prstGeom>
        </p:spPr>
        <p:txBody>
          <a:bodyPr/>
          <a:lstStyle/>
          <a:p>
            <a:fld id="{04F416B5-52AC-BD49-83BD-AB3C6B200A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921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889686"/>
            <a:ext cx="7886700" cy="801002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2018/2019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Electricity and Gaz Market - Anna de Creti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347338" y="4763525"/>
            <a:ext cx="2057400" cy="365125"/>
          </a:xfrm>
          <a:prstGeom prst="rect">
            <a:avLst/>
          </a:prstGeom>
        </p:spPr>
        <p:txBody>
          <a:bodyPr/>
          <a:lstStyle/>
          <a:p>
            <a:fld id="{04F416B5-52AC-BD49-83BD-AB3C6B200A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5763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2018/2019</a:t>
            </a:r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Electricity and Gaz Market - Anna de Creti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A78B-E05F-4815-92E1-F5161947C745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58476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2018/2019</a:t>
            </a:r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Electricity and Gaz Market - Anna de Creti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A78B-E05F-4815-92E1-F5161947C745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69203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2018/2019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Electricity and Gaz Market - Anna de Creti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62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0A86A3-C9A2-E14D-B6B0-8B75D755B11E}"/>
              </a:ext>
            </a:extLst>
          </p:cNvPr>
          <p:cNvSpPr/>
          <p:nvPr userDrawn="1"/>
        </p:nvSpPr>
        <p:spPr>
          <a:xfrm>
            <a:off x="0" y="-36106"/>
            <a:ext cx="9144000" cy="6894106"/>
          </a:xfrm>
          <a:prstGeom prst="rect">
            <a:avLst/>
          </a:prstGeom>
          <a:solidFill>
            <a:srgbClr val="2F4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217247D-B54D-AB43-B302-D4360B2CFB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717" y="6021395"/>
            <a:ext cx="2452711" cy="53644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5249BEA-5C8D-D849-ABB1-2AF4F817BC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2369" y="352113"/>
            <a:ext cx="724493" cy="106137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33C5428-2C15-6B40-BC8D-62CA9177AEA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86856" y="-18054"/>
            <a:ext cx="3957145" cy="689031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69204F1-619E-C14B-8819-2400DD1244A0}"/>
              </a:ext>
            </a:extLst>
          </p:cNvPr>
          <p:cNvSpPr/>
          <p:nvPr userDrawn="1"/>
        </p:nvSpPr>
        <p:spPr>
          <a:xfrm>
            <a:off x="1110377" y="352113"/>
            <a:ext cx="1242648" cy="196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75" b="1" dirty="0">
                <a:solidFill>
                  <a:schemeClr val="bg1"/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WWW.DAUPHINE.PSL.EU</a:t>
            </a:r>
            <a:endParaRPr lang="x-none" sz="675" b="1" dirty="0">
              <a:solidFill>
                <a:schemeClr val="bg1"/>
              </a:solidFill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514A0C4A-0166-CA47-8680-DEB49AC79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110377" y="532145"/>
            <a:ext cx="3594631" cy="36933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XX.XX.XXXX (DATE)</a:t>
            </a:r>
          </a:p>
        </p:txBody>
      </p:sp>
      <p:sp>
        <p:nvSpPr>
          <p:cNvPr id="16" name="Titre 4">
            <a:extLst>
              <a:ext uri="{FF2B5EF4-FFF2-40B4-BE49-F238E27FC236}">
                <a16:creationId xmlns:a16="http://schemas.microsoft.com/office/drawing/2014/main" id="{49A55C5D-00CE-2E4D-80A4-F28A84DE5CE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262369" y="3069787"/>
            <a:ext cx="3083275" cy="1547497"/>
          </a:xfrm>
          <a:prstGeom prst="rect">
            <a:avLst/>
          </a:prstGeom>
        </p:spPr>
        <p:txBody>
          <a:bodyPr anchor="t"/>
          <a:lstStyle>
            <a:lvl1pPr marL="0" marR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2755113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9CDBD7D-685A-CA46-9650-E62B608CA1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96"/>
            <a:ext cx="9144000" cy="684414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4261F61-406D-3F40-927E-BFD17DA2F2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65762" y="192379"/>
            <a:ext cx="2612477" cy="728067"/>
          </a:xfrm>
          <a:prstGeom prst="rect">
            <a:avLst/>
          </a:prstGeom>
        </p:spPr>
      </p:pic>
      <p:sp>
        <p:nvSpPr>
          <p:cNvPr id="11" name="Titre 4">
            <a:extLst>
              <a:ext uri="{FF2B5EF4-FFF2-40B4-BE49-F238E27FC236}">
                <a16:creationId xmlns:a16="http://schemas.microsoft.com/office/drawing/2014/main" id="{ECA4412F-B0B6-0742-91CB-85C4366AA6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0981" y="1288818"/>
            <a:ext cx="5902038" cy="540597"/>
          </a:xfrm>
          <a:prstGeom prst="rect">
            <a:avLst/>
          </a:prstGeom>
        </p:spPr>
        <p:txBody>
          <a:bodyPr/>
          <a:lstStyle>
            <a:lvl1pPr algn="ctr">
              <a:defRPr sz="1950" b="1">
                <a:solidFill>
                  <a:srgbClr val="2F4486"/>
                </a:solidFill>
                <a:latin typeface="+mj-lt"/>
              </a:defRPr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EEA53CC0-E295-254B-A0CB-5CFE992F0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63774" y="1882537"/>
            <a:ext cx="3594631" cy="315249"/>
          </a:xfrm>
          <a:prstGeom prst="rect">
            <a:avLst/>
          </a:prstGeom>
        </p:spPr>
        <p:txBody>
          <a:bodyPr/>
          <a:lstStyle>
            <a:lvl1pPr marL="0" marR="0" indent="0" algn="ct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350" b="1">
                <a:solidFill>
                  <a:srgbClr val="2F44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XX.XX.XXXX (DATE)</a:t>
            </a:r>
          </a:p>
        </p:txBody>
      </p:sp>
    </p:spTree>
    <p:extLst>
      <p:ext uri="{BB962C8B-B14F-4D97-AF65-F5344CB8AC3E}">
        <p14:creationId xmlns:p14="http://schemas.microsoft.com/office/powerpoint/2010/main" val="1454510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2018/2019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Electricity and Gaz Market - Anna de Creti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314947" y="6511506"/>
            <a:ext cx="1171575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D248C8B-23E7-CC47-8D2E-09B4C05D2B5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4">
            <a:extLst>
              <a:ext uri="{FF2B5EF4-FFF2-40B4-BE49-F238E27FC236}">
                <a16:creationId xmlns:a16="http://schemas.microsoft.com/office/drawing/2014/main" id="{6855F3F8-6859-B340-88F9-A031C1BDC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633482"/>
            <a:ext cx="8229600" cy="472583"/>
          </a:xfrm>
          <a:prstGeom prst="rect">
            <a:avLst/>
          </a:prstGeom>
        </p:spPr>
        <p:txBody>
          <a:bodyPr/>
          <a:lstStyle>
            <a:lvl1pPr algn="l">
              <a:defRPr sz="1725" b="1">
                <a:solidFill>
                  <a:srgbClr val="2F4486"/>
                </a:solidFill>
                <a:latin typeface="Bookman Old Style" panose="02050604050505020204" pitchFamily="18" charset="0"/>
              </a:defRPr>
            </a:lvl1pPr>
          </a:lstStyle>
          <a:p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EA815-B26B-074D-8231-40F1E976D9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274764"/>
            <a:ext cx="8229600" cy="48736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9650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5BFFE7-3FDE-7248-8FB7-138D923C749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44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sz="1350" dirty="0"/>
          </a:p>
        </p:txBody>
      </p:sp>
      <p:sp>
        <p:nvSpPr>
          <p:cNvPr id="8" name="Titre 4">
            <a:extLst>
              <a:ext uri="{FF2B5EF4-FFF2-40B4-BE49-F238E27FC236}">
                <a16:creationId xmlns:a16="http://schemas.microsoft.com/office/drawing/2014/main" id="{426DB2D6-0A61-4947-A09F-4CE54E222C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2007" y="2813053"/>
            <a:ext cx="5559988" cy="1231895"/>
          </a:xfrm>
          <a:prstGeom prst="rect">
            <a:avLst/>
          </a:prstGeom>
        </p:spPr>
        <p:txBody>
          <a:bodyPr/>
          <a:lstStyle>
            <a:lvl1pPr algn="ctr">
              <a:defRPr sz="3150" b="1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fr-FR" dirty="0"/>
              <a:t>X. Cliquez pour ajouter un titre de chapitre</a:t>
            </a:r>
          </a:p>
        </p:txBody>
      </p:sp>
    </p:spTree>
    <p:extLst>
      <p:ext uri="{BB962C8B-B14F-4D97-AF65-F5344CB8AC3E}">
        <p14:creationId xmlns:p14="http://schemas.microsoft.com/office/powerpoint/2010/main" val="2534224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avec chapit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2018/2019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Electricity and Gaz Market - Anna de Creti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314947" y="6511506"/>
            <a:ext cx="1171575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D248C8B-23E7-CC47-8D2E-09B4C05D2B5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4">
            <a:extLst>
              <a:ext uri="{FF2B5EF4-FFF2-40B4-BE49-F238E27FC236}">
                <a16:creationId xmlns:a16="http://schemas.microsoft.com/office/drawing/2014/main" id="{6855F3F8-6859-B340-88F9-A031C1BDC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633482"/>
            <a:ext cx="8229600" cy="472583"/>
          </a:xfrm>
          <a:prstGeom prst="rect">
            <a:avLst/>
          </a:prstGeom>
        </p:spPr>
        <p:txBody>
          <a:bodyPr/>
          <a:lstStyle>
            <a:lvl1pPr algn="l">
              <a:defRPr sz="1725" b="1">
                <a:solidFill>
                  <a:srgbClr val="2F4486"/>
                </a:solidFill>
                <a:latin typeface="Bookman Old Style" panose="02050604050505020204" pitchFamily="18" charset="0"/>
              </a:defRPr>
            </a:lvl1pPr>
          </a:lstStyle>
          <a:p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EA815-B26B-074D-8231-40F1E976D9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274764"/>
            <a:ext cx="8229600" cy="48736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66FBD81E-DDBE-5440-90D3-54D5B8298F0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0" y="288925"/>
            <a:ext cx="7354491" cy="344488"/>
          </a:xfrm>
        </p:spPr>
        <p:txBody>
          <a:bodyPr/>
          <a:lstStyle>
            <a:lvl1pPr marL="0" indent="0">
              <a:buFontTx/>
              <a:buNone/>
              <a:defRPr sz="1050" b="1">
                <a:latin typeface="Bookman Old Style" panose="02050604050505020204" pitchFamily="18" charset="0"/>
              </a:defRPr>
            </a:lvl1pPr>
            <a:lvl2pPr marL="342900" indent="0">
              <a:buFontTx/>
              <a:buNone/>
              <a:defRPr sz="1050" b="1">
                <a:latin typeface="Bookman Old Style" panose="02050604050505020204" pitchFamily="18" charset="0"/>
              </a:defRPr>
            </a:lvl2pPr>
            <a:lvl3pPr marL="685800" indent="0">
              <a:buFontTx/>
              <a:buNone/>
              <a:defRPr sz="1050" b="1">
                <a:latin typeface="Bookman Old Style" panose="02050604050505020204" pitchFamily="18" charset="0"/>
              </a:defRPr>
            </a:lvl3pPr>
            <a:lvl4pPr marL="1028700" indent="0">
              <a:buFontTx/>
              <a:buNone/>
              <a:defRPr sz="1050" b="1">
                <a:latin typeface="Bookman Old Style" panose="02050604050505020204" pitchFamily="18" charset="0"/>
              </a:defRPr>
            </a:lvl4pPr>
            <a:lvl5pPr marL="1371600" indent="0">
              <a:buFontTx/>
              <a:buNone/>
              <a:defRPr sz="1050" b="1">
                <a:latin typeface="Bookman Old Style" panose="02050604050505020204" pitchFamily="18" charset="0"/>
              </a:defRPr>
            </a:lvl5pPr>
          </a:lstStyle>
          <a:p>
            <a:pPr lvl="0"/>
            <a:r>
              <a:rPr lang="fr-FR" dirty="0"/>
              <a:t>X. Cliquez pour ajouter un titre de chapitre</a:t>
            </a:r>
          </a:p>
        </p:txBody>
      </p:sp>
    </p:spTree>
    <p:extLst>
      <p:ext uri="{BB962C8B-B14F-4D97-AF65-F5344CB8AC3E}">
        <p14:creationId xmlns:p14="http://schemas.microsoft.com/office/powerpoint/2010/main" val="3927874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- avec chapit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>
                <a:solidFill>
                  <a:srgbClr val="55575D"/>
                </a:solidFill>
                <a:latin typeface="+mn-lt"/>
              </a:defRPr>
            </a:lvl1pPr>
            <a:lvl2pPr>
              <a:defRPr sz="1800">
                <a:solidFill>
                  <a:srgbClr val="55575D"/>
                </a:solidFill>
                <a:latin typeface="+mn-lt"/>
              </a:defRPr>
            </a:lvl2pPr>
            <a:lvl3pPr>
              <a:defRPr sz="1500">
                <a:solidFill>
                  <a:srgbClr val="55575D"/>
                </a:solidFill>
                <a:latin typeface="+mn-lt"/>
              </a:defRPr>
            </a:lvl3pPr>
            <a:lvl4pPr>
              <a:defRPr sz="1350">
                <a:solidFill>
                  <a:srgbClr val="55575D"/>
                </a:solidFill>
                <a:latin typeface="+mn-lt"/>
              </a:defRPr>
            </a:lvl4pPr>
            <a:lvl5pPr>
              <a:defRPr sz="1350">
                <a:solidFill>
                  <a:srgbClr val="55575D"/>
                </a:solidFill>
                <a:latin typeface="+mn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>
                <a:solidFill>
                  <a:srgbClr val="55575D"/>
                </a:solidFill>
                <a:latin typeface="+mn-lt"/>
              </a:defRPr>
            </a:lvl1pPr>
            <a:lvl2pPr>
              <a:defRPr sz="1800">
                <a:solidFill>
                  <a:srgbClr val="55575D"/>
                </a:solidFill>
                <a:latin typeface="+mn-lt"/>
              </a:defRPr>
            </a:lvl2pPr>
            <a:lvl3pPr>
              <a:defRPr sz="1500">
                <a:solidFill>
                  <a:srgbClr val="55575D"/>
                </a:solidFill>
                <a:latin typeface="+mn-lt"/>
              </a:defRPr>
            </a:lvl3pPr>
            <a:lvl4pPr>
              <a:defRPr sz="1350">
                <a:solidFill>
                  <a:srgbClr val="55575D"/>
                </a:solidFill>
                <a:latin typeface="+mn-lt"/>
              </a:defRPr>
            </a:lvl4pPr>
            <a:lvl5pPr>
              <a:defRPr sz="1350">
                <a:solidFill>
                  <a:srgbClr val="55575D"/>
                </a:solidFill>
                <a:latin typeface="+mn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2018/2019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Electricity and Gaz Market - Anna de Creti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314947" y="6520173"/>
            <a:ext cx="1171575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D248C8B-23E7-CC47-8D2E-09B4C05D2B5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4">
            <a:extLst>
              <a:ext uri="{FF2B5EF4-FFF2-40B4-BE49-F238E27FC236}">
                <a16:creationId xmlns:a16="http://schemas.microsoft.com/office/drawing/2014/main" id="{CC9E6E76-4EDA-DD42-B23D-B8C0E934D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3482"/>
            <a:ext cx="8229601" cy="472583"/>
          </a:xfrm>
          <a:prstGeom prst="rect">
            <a:avLst/>
          </a:prstGeom>
        </p:spPr>
        <p:txBody>
          <a:bodyPr/>
          <a:lstStyle>
            <a:lvl1pPr algn="l">
              <a:defRPr sz="1725" b="1">
                <a:solidFill>
                  <a:srgbClr val="2F4486"/>
                </a:solidFill>
                <a:latin typeface="Bookman Old Style" panose="02050604050505020204" pitchFamily="18" charset="0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contenu 9">
            <a:extLst>
              <a:ext uri="{FF2B5EF4-FFF2-40B4-BE49-F238E27FC236}">
                <a16:creationId xmlns:a16="http://schemas.microsoft.com/office/drawing/2014/main" id="{03D3E97E-EE0E-944D-8DFC-2ACD497BD30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0" y="288925"/>
            <a:ext cx="7354491" cy="344488"/>
          </a:xfrm>
        </p:spPr>
        <p:txBody>
          <a:bodyPr/>
          <a:lstStyle>
            <a:lvl1pPr marL="0" indent="0">
              <a:buFontTx/>
              <a:buNone/>
              <a:defRPr sz="1050" b="1">
                <a:latin typeface="Bookman Old Style" panose="02050604050505020204" pitchFamily="18" charset="0"/>
              </a:defRPr>
            </a:lvl1pPr>
            <a:lvl2pPr marL="342900" indent="0">
              <a:buFontTx/>
              <a:buNone/>
              <a:defRPr sz="1050" b="1">
                <a:latin typeface="Bookman Old Style" panose="02050604050505020204" pitchFamily="18" charset="0"/>
              </a:defRPr>
            </a:lvl2pPr>
            <a:lvl3pPr marL="685800" indent="0">
              <a:buFontTx/>
              <a:buNone/>
              <a:defRPr sz="1050" b="1">
                <a:latin typeface="Bookman Old Style" panose="02050604050505020204" pitchFamily="18" charset="0"/>
              </a:defRPr>
            </a:lvl3pPr>
            <a:lvl4pPr marL="1028700" indent="0">
              <a:buFontTx/>
              <a:buNone/>
              <a:defRPr sz="1050" b="1">
                <a:latin typeface="Bookman Old Style" panose="02050604050505020204" pitchFamily="18" charset="0"/>
              </a:defRPr>
            </a:lvl4pPr>
            <a:lvl5pPr marL="1371600" indent="0">
              <a:buFontTx/>
              <a:buNone/>
              <a:defRPr sz="1050" b="1">
                <a:latin typeface="Bookman Old Style" panose="02050604050505020204" pitchFamily="18" charset="0"/>
              </a:defRPr>
            </a:lvl5pPr>
          </a:lstStyle>
          <a:p>
            <a:pPr lvl="0"/>
            <a:r>
              <a:rPr lang="fr-FR" dirty="0"/>
              <a:t>X. Cliquez pour ajouter un titre de chapitre</a:t>
            </a:r>
          </a:p>
        </p:txBody>
      </p:sp>
    </p:spTree>
    <p:extLst>
      <p:ext uri="{BB962C8B-B14F-4D97-AF65-F5344CB8AC3E}">
        <p14:creationId xmlns:p14="http://schemas.microsoft.com/office/powerpoint/2010/main" val="1197193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 - avec chapit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55575D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>
                <a:solidFill>
                  <a:srgbClr val="55575D"/>
                </a:solidFill>
              </a:defRPr>
            </a:lvl1pPr>
            <a:lvl2pPr>
              <a:defRPr sz="1500">
                <a:solidFill>
                  <a:srgbClr val="55575D"/>
                </a:solidFill>
              </a:defRPr>
            </a:lvl2pPr>
            <a:lvl3pPr>
              <a:defRPr sz="1350">
                <a:solidFill>
                  <a:srgbClr val="55575D"/>
                </a:solidFill>
              </a:defRPr>
            </a:lvl3pPr>
            <a:lvl4pPr>
              <a:defRPr sz="1200">
                <a:solidFill>
                  <a:srgbClr val="55575D"/>
                </a:solidFill>
              </a:defRPr>
            </a:lvl4pPr>
            <a:lvl5pPr>
              <a:defRPr sz="1200">
                <a:solidFill>
                  <a:srgbClr val="55575D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55575D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2018/2019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Electricity and Gaz Market - Anna de Creti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324091" y="6520173"/>
            <a:ext cx="1171575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D248C8B-23E7-CC47-8D2E-09B4C05D2B5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4">
            <a:extLst>
              <a:ext uri="{FF2B5EF4-FFF2-40B4-BE49-F238E27FC236}">
                <a16:creationId xmlns:a16="http://schemas.microsoft.com/office/drawing/2014/main" id="{CF6513B0-CDEB-264E-8450-4EBD44346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3482"/>
            <a:ext cx="8229602" cy="472583"/>
          </a:xfrm>
          <a:prstGeom prst="rect">
            <a:avLst/>
          </a:prstGeom>
        </p:spPr>
        <p:txBody>
          <a:bodyPr/>
          <a:lstStyle>
            <a:lvl1pPr algn="l">
              <a:defRPr sz="1725" b="1">
                <a:solidFill>
                  <a:srgbClr val="2F4486"/>
                </a:solidFill>
                <a:latin typeface="Bookman Old Style" panose="02050604050505020204" pitchFamily="18" charset="0"/>
              </a:defRPr>
            </a:lvl1pPr>
          </a:lstStyle>
          <a:p>
            <a:endParaRPr lang="fr-FR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ACAA82F-03CB-984A-9532-B48F78555F3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44628" y="2174875"/>
            <a:ext cx="4042172" cy="3951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12" name="Espace réservé du contenu 9">
            <a:extLst>
              <a:ext uri="{FF2B5EF4-FFF2-40B4-BE49-F238E27FC236}">
                <a16:creationId xmlns:a16="http://schemas.microsoft.com/office/drawing/2014/main" id="{BBCFD226-2E56-5545-9C23-759D0D95C75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0" y="288925"/>
            <a:ext cx="7354491" cy="344488"/>
          </a:xfrm>
        </p:spPr>
        <p:txBody>
          <a:bodyPr/>
          <a:lstStyle>
            <a:lvl1pPr marL="0" indent="0">
              <a:buFontTx/>
              <a:buNone/>
              <a:defRPr sz="1050" b="1">
                <a:latin typeface="Bookman Old Style" panose="02050604050505020204" pitchFamily="18" charset="0"/>
              </a:defRPr>
            </a:lvl1pPr>
            <a:lvl2pPr marL="342900" indent="0">
              <a:buFontTx/>
              <a:buNone/>
              <a:defRPr sz="1050" b="1">
                <a:latin typeface="Bookman Old Style" panose="02050604050505020204" pitchFamily="18" charset="0"/>
              </a:defRPr>
            </a:lvl2pPr>
            <a:lvl3pPr marL="685800" indent="0">
              <a:buFontTx/>
              <a:buNone/>
              <a:defRPr sz="1050" b="1">
                <a:latin typeface="Bookman Old Style" panose="02050604050505020204" pitchFamily="18" charset="0"/>
              </a:defRPr>
            </a:lvl3pPr>
            <a:lvl4pPr marL="1028700" indent="0">
              <a:buFontTx/>
              <a:buNone/>
              <a:defRPr sz="1050" b="1">
                <a:latin typeface="Bookman Old Style" panose="02050604050505020204" pitchFamily="18" charset="0"/>
              </a:defRPr>
            </a:lvl4pPr>
            <a:lvl5pPr marL="1371600" indent="0">
              <a:buFontTx/>
              <a:buNone/>
              <a:defRPr sz="1050" b="1">
                <a:latin typeface="Bookman Old Style" panose="02050604050505020204" pitchFamily="18" charset="0"/>
              </a:defRPr>
            </a:lvl5pPr>
          </a:lstStyle>
          <a:p>
            <a:pPr lvl="0"/>
            <a:r>
              <a:rPr lang="fr-FR" dirty="0"/>
              <a:t>X. Cliquez pour ajouter un titre de chapitre</a:t>
            </a:r>
          </a:p>
        </p:txBody>
      </p:sp>
    </p:spTree>
    <p:extLst>
      <p:ext uri="{BB962C8B-B14F-4D97-AF65-F5344CB8AC3E}">
        <p14:creationId xmlns:p14="http://schemas.microsoft.com/office/powerpoint/2010/main" val="64597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 - avec chapit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2018/2019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Electricity and Gaz Market - Anna de Creti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296659" y="6511506"/>
            <a:ext cx="1171575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D248C8B-23E7-CC47-8D2E-09B4C05D2B5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4">
            <a:extLst>
              <a:ext uri="{FF2B5EF4-FFF2-40B4-BE49-F238E27FC236}">
                <a16:creationId xmlns:a16="http://schemas.microsoft.com/office/drawing/2014/main" id="{C5C5DDE1-A19B-0243-B1EA-E9EDB44E7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6" y="633482"/>
            <a:ext cx="8231717" cy="472583"/>
          </a:xfrm>
          <a:prstGeom prst="rect">
            <a:avLst/>
          </a:prstGeom>
        </p:spPr>
        <p:txBody>
          <a:bodyPr/>
          <a:lstStyle>
            <a:lvl1pPr algn="l">
              <a:defRPr sz="1725" b="1">
                <a:solidFill>
                  <a:srgbClr val="2F4486"/>
                </a:solidFill>
                <a:latin typeface="Bookman Old Style" panose="02050604050505020204" pitchFamily="18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contenu 9">
            <a:extLst>
              <a:ext uri="{FF2B5EF4-FFF2-40B4-BE49-F238E27FC236}">
                <a16:creationId xmlns:a16="http://schemas.microsoft.com/office/drawing/2014/main" id="{9ADA3275-A5EB-E249-9B9F-3EAAC35230E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0" y="288925"/>
            <a:ext cx="7354491" cy="344488"/>
          </a:xfrm>
        </p:spPr>
        <p:txBody>
          <a:bodyPr/>
          <a:lstStyle>
            <a:lvl1pPr marL="0" indent="0">
              <a:buFontTx/>
              <a:buNone/>
              <a:defRPr sz="1050" b="1">
                <a:latin typeface="Bookman Old Style" panose="02050604050505020204" pitchFamily="18" charset="0"/>
              </a:defRPr>
            </a:lvl1pPr>
            <a:lvl2pPr marL="342900" indent="0">
              <a:buFontTx/>
              <a:buNone/>
              <a:defRPr sz="1050" b="1">
                <a:latin typeface="Bookman Old Style" panose="02050604050505020204" pitchFamily="18" charset="0"/>
              </a:defRPr>
            </a:lvl2pPr>
            <a:lvl3pPr marL="685800" indent="0">
              <a:buFontTx/>
              <a:buNone/>
              <a:defRPr sz="1050" b="1">
                <a:latin typeface="Bookman Old Style" panose="02050604050505020204" pitchFamily="18" charset="0"/>
              </a:defRPr>
            </a:lvl3pPr>
            <a:lvl4pPr marL="1028700" indent="0">
              <a:buFontTx/>
              <a:buNone/>
              <a:defRPr sz="1050" b="1">
                <a:latin typeface="Bookman Old Style" panose="02050604050505020204" pitchFamily="18" charset="0"/>
              </a:defRPr>
            </a:lvl4pPr>
            <a:lvl5pPr marL="1371600" indent="0">
              <a:buFontTx/>
              <a:buNone/>
              <a:defRPr sz="1050" b="1">
                <a:latin typeface="Bookman Old Style" panose="02050604050505020204" pitchFamily="18" charset="0"/>
              </a:defRPr>
            </a:lvl5pPr>
          </a:lstStyle>
          <a:p>
            <a:pPr lvl="0"/>
            <a:r>
              <a:rPr lang="fr-FR" dirty="0"/>
              <a:t>X. Cliquez pour ajouter un titre de chapitre</a:t>
            </a:r>
          </a:p>
        </p:txBody>
      </p:sp>
    </p:spTree>
    <p:extLst>
      <p:ext uri="{BB962C8B-B14F-4D97-AF65-F5344CB8AC3E}">
        <p14:creationId xmlns:p14="http://schemas.microsoft.com/office/powerpoint/2010/main" val="302699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5FBD777D-2E13-2645-9E26-B6B0AF260D05}"/>
              </a:ext>
            </a:extLst>
          </p:cNvPr>
          <p:cNvGrpSpPr/>
          <p:nvPr userDrawn="1"/>
        </p:nvGrpSpPr>
        <p:grpSpPr>
          <a:xfrm>
            <a:off x="0" y="6390862"/>
            <a:ext cx="9144000" cy="467139"/>
            <a:chOff x="0" y="6390861"/>
            <a:chExt cx="12192000" cy="46713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1D78175-59A5-E045-A09E-09F93FD17E05}"/>
                </a:ext>
              </a:extLst>
            </p:cNvPr>
            <p:cNvSpPr/>
            <p:nvPr userDrawn="1"/>
          </p:nvSpPr>
          <p:spPr>
            <a:xfrm>
              <a:off x="0" y="6390861"/>
              <a:ext cx="12192000" cy="467139"/>
            </a:xfrm>
            <a:prstGeom prst="rect">
              <a:avLst/>
            </a:prstGeom>
            <a:solidFill>
              <a:srgbClr val="2F44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A71BA155-3D64-CD49-9606-329ED91D3F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/>
            <a:stretch>
              <a:fillRect/>
            </a:stretch>
          </p:blipFill>
          <p:spPr>
            <a:xfrm>
              <a:off x="11410121" y="6417769"/>
              <a:ext cx="519058" cy="373295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60C83FFA-EAF3-B242-B6A9-B27E9B84C8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/>
            <a:stretch>
              <a:fillRect/>
            </a:stretch>
          </p:blipFill>
          <p:spPr>
            <a:xfrm>
              <a:off x="262821" y="6485825"/>
              <a:ext cx="1689918" cy="277210"/>
            </a:xfrm>
            <a:prstGeom prst="rect">
              <a:avLst/>
            </a:prstGeom>
          </p:spPr>
        </p:pic>
      </p:grpSp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147207" y="6436101"/>
            <a:ext cx="1085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25">
                <a:solidFill>
                  <a:schemeClr val="bg1"/>
                </a:solidFill>
                <a:latin typeface="+mn-lt"/>
                <a:ea typeface="+mn-ea"/>
                <a:cs typeface="Trebuchet MS"/>
              </a:defRPr>
            </a:lvl1pPr>
          </a:lstStyle>
          <a:p>
            <a:r>
              <a:rPr lang="fr-FR"/>
              <a:t>2018/2019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503753" y="6444768"/>
            <a:ext cx="24463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25">
                <a:solidFill>
                  <a:schemeClr val="bg1"/>
                </a:solidFill>
                <a:latin typeface="+mn-lt"/>
                <a:ea typeface="+mn-ea"/>
                <a:cs typeface="Trebuchet MS"/>
              </a:defRPr>
            </a:lvl1pPr>
          </a:lstStyle>
          <a:p>
            <a:r>
              <a:rPr lang="en-US"/>
              <a:t>Electricity and Gaz Market - Anna de Creti</a:t>
            </a:r>
            <a:endParaRPr lang="fr-FR" dirty="0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A34D3FCA-CE46-F046-96A8-DD2D21046F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74625" y="6511506"/>
            <a:ext cx="1171575" cy="214312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chemeClr val="bg1"/>
                </a:solidFill>
              </a:defRPr>
            </a:lvl1pPr>
          </a:lstStyle>
          <a:p>
            <a:fld id="{0D248C8B-23E7-CC47-8D2E-09B4C05D2B5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93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342900" rtl="0" eaLnBrk="1" fontAlgn="base" hangingPunct="1">
        <a:spcBef>
          <a:spcPct val="0"/>
        </a:spcBef>
        <a:spcAft>
          <a:spcPct val="0"/>
        </a:spcAft>
        <a:defRPr sz="2100" b="1" kern="1200">
          <a:solidFill>
            <a:srgbClr val="2F4486"/>
          </a:solidFill>
          <a:latin typeface="Bookman Old Style" panose="02050604050505020204" pitchFamily="18" charset="0"/>
          <a:ea typeface="ＭＳ Ｐゴシック" charset="0"/>
          <a:cs typeface="Bookman Old Style" panose="02050604050505020204" pitchFamily="18" charset="0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rgbClr val="750037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rgbClr val="750037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rgbClr val="750037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rgbClr val="750037"/>
          </a:solidFill>
          <a:latin typeface="Arial" charset="0"/>
          <a:ea typeface="ＭＳ Ｐゴシック" charset="0"/>
          <a:cs typeface="ＭＳ Ｐゴシック" charset="0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55575D"/>
          </a:solidFill>
          <a:latin typeface="+mn-lt"/>
          <a:ea typeface="ＭＳ Ｐゴシック" charset="0"/>
          <a:cs typeface="Trebuchet MS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55575D"/>
          </a:solidFill>
          <a:latin typeface="+mn-lt"/>
          <a:ea typeface="ＭＳ Ｐゴシック" charset="0"/>
          <a:cs typeface="Trebuchet MS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350" kern="1200">
          <a:solidFill>
            <a:srgbClr val="55575D"/>
          </a:solidFill>
          <a:latin typeface="+mn-lt"/>
          <a:ea typeface="ＭＳ Ｐゴシック" charset="0"/>
          <a:cs typeface="Trebuchet MS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5575D"/>
          </a:solidFill>
          <a:latin typeface="+mn-lt"/>
          <a:ea typeface="ＭＳ Ｐゴシック" charset="0"/>
          <a:cs typeface="Trebuchet MS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050" kern="1200">
          <a:solidFill>
            <a:srgbClr val="55575D"/>
          </a:solidFill>
          <a:latin typeface="+mn-lt"/>
          <a:ea typeface="ＭＳ Ｐゴシック" charset="0"/>
          <a:cs typeface="Trebuchet M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Green Horizons </a:t>
            </a:r>
            <a:br>
              <a:rPr lang="fr-FR" dirty="0"/>
            </a:br>
            <a:r>
              <a:rPr dirty="0"/>
              <a:t>What’s New at the Energy–Climate Nexus</a:t>
            </a:r>
            <a:br>
              <a:rPr lang="fr-FR" dirty="0"/>
            </a:br>
            <a:br>
              <a:rPr lang="fr-FR" dirty="0"/>
            </a:br>
            <a:r>
              <a:rPr lang="fr-FR" sz="1800" dirty="0"/>
              <a:t>Workshop Gas Chair </a:t>
            </a:r>
            <a:r>
              <a:rPr lang="fr-FR" sz="1800" dirty="0" err="1"/>
              <a:t>September</a:t>
            </a:r>
            <a:r>
              <a:rPr lang="fr-FR" sz="1800" dirty="0"/>
              <a:t> 26th 2025</a:t>
            </a:r>
            <a:br>
              <a:rPr lang="fr-FR" sz="1800" dirty="0"/>
            </a:br>
            <a:br>
              <a:rPr lang="fr-FR" dirty="0"/>
            </a:br>
            <a:r>
              <a:rPr lang="fr-FR" i="1" dirty="0"/>
              <a:t>Anna Creti</a:t>
            </a:r>
            <a:endParaRPr i="1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 </a:t>
            </a:r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018CF8-B374-40E1-042B-04781F6DA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Themes</a:t>
            </a:r>
            <a:r>
              <a:rPr lang="fr-FR" dirty="0"/>
              <a:t> to </a:t>
            </a:r>
            <a:r>
              <a:rPr lang="fr-FR" dirty="0" err="1"/>
              <a:t>watch</a:t>
            </a:r>
            <a:r>
              <a:rPr lang="fr-FR" dirty="0"/>
              <a:t> (I)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73D387-7D68-4284-7FE1-B75C8B2655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423087"/>
            <a:ext cx="7776088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Spatial competition and policy interactions in fuel / energy markets are active research topics, especially how tax / subsidy changes affect firms and consumers regionally.</a:t>
            </a:r>
          </a:p>
          <a:p>
            <a:endParaRPr lang="en-US" dirty="0"/>
          </a:p>
          <a:p>
            <a:r>
              <a:rPr lang="en-US" dirty="0"/>
              <a:t>Investment under uncertainty (delays, time to completion) is being formalized more richly in sequential models. That has direct relevance to large industrial decarbonization projects with long lead times.</a:t>
            </a:r>
          </a:p>
          <a:p>
            <a:endParaRPr lang="en-US" dirty="0"/>
          </a:p>
          <a:p>
            <a:r>
              <a:rPr lang="en-US" dirty="0"/>
              <a:t>Efficiency studies in network industries remain relevant (electric distribution). For decarbonization, similar methods could be adapted for CO₂ transport networks, grid infrastructure, etc.</a:t>
            </a:r>
          </a:p>
          <a:p>
            <a:endParaRPr lang="fr-FR" dirty="0"/>
          </a:p>
          <a:p>
            <a:r>
              <a:rPr lang="en-US" dirty="0"/>
              <a:t>The data availability on energy systems, satellite data, firm-level data, and ML methods opens new methods in empirical energy economics.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DF4DD7-0EC5-D8B6-B4B3-7C0FEC9C7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16B5-52AC-BD49-83BD-AB3C6B200A63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429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50263-94C7-6D52-3BDE-74600DE9F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770C16-BB77-A338-2410-E50367404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Themes</a:t>
            </a:r>
            <a:r>
              <a:rPr lang="fr-FR" dirty="0"/>
              <a:t> to </a:t>
            </a:r>
            <a:r>
              <a:rPr lang="fr-FR" dirty="0" err="1"/>
              <a:t>watch</a:t>
            </a:r>
            <a:r>
              <a:rPr lang="fr-FR" dirty="0"/>
              <a:t> (II)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9C9D0F-A60E-178E-E62A-69946DCBFA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423087"/>
            <a:ext cx="7776088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fr-FR" dirty="0" err="1"/>
              <a:t>Methane</a:t>
            </a:r>
            <a:r>
              <a:rPr lang="fr-FR" dirty="0"/>
              <a:t> </a:t>
            </a:r>
            <a:r>
              <a:rPr lang="fr-FR" dirty="0" err="1"/>
              <a:t>emissions</a:t>
            </a:r>
            <a:endParaRPr lang="fr-FR" dirty="0"/>
          </a:p>
          <a:p>
            <a:pPr lvl="1"/>
            <a:r>
              <a:rPr lang="en-US" dirty="0"/>
              <a:t>Methane abatement is a critical short-term climate lever.</a:t>
            </a:r>
          </a:p>
          <a:p>
            <a:pPr lvl="1"/>
            <a:r>
              <a:rPr lang="en-US" dirty="0"/>
              <a:t>Technology is advancing (satellite detection, AI, continuous sensing).</a:t>
            </a:r>
          </a:p>
          <a:p>
            <a:pPr lvl="1"/>
            <a:r>
              <a:rPr lang="en-US" dirty="0"/>
              <a:t>Costs remain modest up to a point, but financing and policy gaps persist.</a:t>
            </a:r>
          </a:p>
          <a:p>
            <a:pPr lvl="1"/>
            <a:r>
              <a:rPr lang="en-US" dirty="0"/>
              <a:t>Industrial economics can play a role in incentive design, regulation, and coordination</a:t>
            </a:r>
          </a:p>
          <a:p>
            <a:pPr lvl="1"/>
            <a:endParaRPr lang="en-US" dirty="0"/>
          </a:p>
          <a:p>
            <a:r>
              <a:rPr lang="en-US" dirty="0"/>
              <a:t>Biogenic CO2</a:t>
            </a:r>
          </a:p>
          <a:p>
            <a:pPr lvl="1"/>
            <a:r>
              <a:rPr lang="en-US" dirty="0"/>
              <a:t>Biogenic CO₂ capture/utilization is small but growing.</a:t>
            </a:r>
          </a:p>
          <a:p>
            <a:pPr lvl="1"/>
            <a:r>
              <a:rPr lang="en-US" dirty="0"/>
              <a:t>Technologies exist but need scaling, infrastructure, and clear policy support.</a:t>
            </a:r>
          </a:p>
          <a:p>
            <a:pPr lvl="1"/>
            <a:r>
              <a:rPr lang="en-US" dirty="0"/>
              <a:t>Industrial economics: market power, incentives, certification critical.</a:t>
            </a:r>
          </a:p>
          <a:p>
            <a:pPr lvl="1"/>
            <a:r>
              <a:rPr lang="en-US" dirty="0"/>
              <a:t>Opportunity: integrate biogenic CO₂ in industrial clusters to accelerate net-zero.</a:t>
            </a:r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E46D4E4-4ACC-D3CA-B2C5-D5B7F7089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16B5-52AC-BD49-83BD-AB3C6B200A63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546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4C5BE738-48A5-4F36-82C4-521A124DD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6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Green Horizons </a:t>
            </a:r>
            <a:br>
              <a:rPr lang="en-US" dirty="0"/>
            </a:br>
            <a:r>
              <a:rPr lang="en-US" dirty="0"/>
              <a:t>What’s New at the Energy–Climate Nexus…let’s go!</a:t>
            </a:r>
            <a:endParaRPr lang="fr-FR" dirty="0"/>
          </a:p>
        </p:txBody>
      </p:sp>
      <p:pic>
        <p:nvPicPr>
          <p:cNvPr id="9" name="Picture 8" descr="Collines agricoles au crépuscule">
            <a:extLst>
              <a:ext uri="{FF2B5EF4-FFF2-40B4-BE49-F238E27FC236}">
                <a16:creationId xmlns:a16="http://schemas.microsoft.com/office/drawing/2014/main" id="{3279DA19-783D-2117-D876-CBADEB469D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804" b="8804"/>
          <a:stretch>
            <a:fillRect/>
          </a:stretch>
        </p:blipFill>
        <p:spPr>
          <a:xfrm>
            <a:off x="457200" y="1600202"/>
            <a:ext cx="8229600" cy="4525963"/>
          </a:xfrm>
          <a:prstGeom prst="rect">
            <a:avLst/>
          </a:prstGeom>
          <a:noFill/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8E562E9-B7B8-9B95-43FA-6FA3E3EDF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74625" y="6511506"/>
            <a:ext cx="1171575" cy="2143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4F416B5-52AC-BD49-83BD-AB3C6B200A63}" type="slidenum">
              <a:rPr lang="fr-FR" smtClean="0"/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610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1694E38-D6A0-70EC-7D21-3FB5884D1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633482"/>
            <a:ext cx="8229600" cy="472583"/>
          </a:xfrm>
        </p:spPr>
        <p:txBody>
          <a:bodyPr wrap="square" anchor="ctr">
            <a:normAutofit fontScale="90000"/>
          </a:bodyPr>
          <a:lstStyle/>
          <a:p>
            <a:r>
              <a:rPr lang="fr-FR" dirty="0"/>
              <a:t>Green horizons: </a:t>
            </a:r>
            <a:br>
              <a:rPr lang="fr-FR" dirty="0"/>
            </a:br>
            <a:r>
              <a:rPr lang="fr-FR" dirty="0" err="1"/>
              <a:t>rebound</a:t>
            </a:r>
            <a:r>
              <a:rPr lang="fr-FR" dirty="0"/>
              <a:t> in clean </a:t>
            </a:r>
            <a:r>
              <a:rPr lang="fr-FR" dirty="0" err="1"/>
              <a:t>energy</a:t>
            </a:r>
            <a:r>
              <a:rPr lang="fr-FR" dirty="0"/>
              <a:t> </a:t>
            </a:r>
            <a:r>
              <a:rPr lang="fr-FR" dirty="0" err="1"/>
              <a:t>investment</a:t>
            </a:r>
            <a:r>
              <a:rPr lang="fr-FR" dirty="0"/>
              <a:t> (IEA, 2025), but</a:t>
            </a:r>
            <a:r>
              <a:rPr lang="en-US" dirty="0"/>
              <a:t> not yet on track to deliver on the renewable and efficiency goals agreed at COP28</a:t>
            </a:r>
            <a:r>
              <a:rPr lang="en-US" b="0" dirty="0"/>
              <a:t> 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B431687-D25F-9A73-5607-B02276AD7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51307"/>
            <a:ext cx="8229600" cy="4320539"/>
          </a:xfrm>
          <a:prstGeom prst="rect">
            <a:avLst/>
          </a:prstGeom>
          <a:noFill/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E84FB47-536E-AE04-FA52-378F2CACB8CF}"/>
              </a:ext>
            </a:extLst>
          </p:cNvPr>
          <p:cNvSpPr txBox="1"/>
          <p:nvPr/>
        </p:nvSpPr>
        <p:spPr>
          <a:xfrm>
            <a:off x="7082287" y="5947756"/>
            <a:ext cx="1311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IEA, 2025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F13DC980-17A5-48F0-0C0F-41DA459C5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48C8B-23E7-CC47-8D2E-09B4C05D2B56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8439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534F44-14D5-A5B9-4B60-D857BF326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fr-FR" dirty="0" err="1"/>
              <a:t>After</a:t>
            </a:r>
            <a:r>
              <a:rPr lang="fr-FR" dirty="0"/>
              <a:t> the Paris Agreement, China </a:t>
            </a:r>
            <a:r>
              <a:rPr lang="fr-FR" dirty="0" err="1"/>
              <a:t>takes</a:t>
            </a:r>
            <a:r>
              <a:rPr lang="fr-FR" dirty="0"/>
              <a:t> the lead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0ABC25A-37B4-6433-6E44-4DCC8BB4B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51307"/>
            <a:ext cx="8229600" cy="4320539"/>
          </a:xfrm>
          <a:prstGeom prst="rect">
            <a:avLst/>
          </a:prstGeom>
          <a:noFill/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F2265F8-928D-1758-632A-EB68339D5C6C}"/>
              </a:ext>
            </a:extLst>
          </p:cNvPr>
          <p:cNvSpPr txBox="1"/>
          <p:nvPr/>
        </p:nvSpPr>
        <p:spPr>
          <a:xfrm>
            <a:off x="7082287" y="5947756"/>
            <a:ext cx="1311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IEA, 2025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983E2B0-C5E6-8EB4-67D3-5E8B7C300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48C8B-23E7-CC47-8D2E-09B4C05D2B56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200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400" dirty="0"/>
              <a:t>The Big Picture: Three</a:t>
            </a:r>
            <a:r>
              <a:rPr lang="fr-FR" sz="2400" dirty="0"/>
              <a:t> </a:t>
            </a:r>
            <a:r>
              <a:rPr sz="2400" dirty="0"/>
              <a:t>Shifts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dirty="0"/>
          </a:p>
          <a:p>
            <a:r>
              <a:rPr sz="2400" dirty="0"/>
              <a:t>From incremental to structural: electrification and digitalization reshape demand and system design</a:t>
            </a:r>
            <a:endParaRPr lang="fr-FR" sz="2400" dirty="0"/>
          </a:p>
          <a:p>
            <a:endParaRPr sz="2400" dirty="0"/>
          </a:p>
          <a:p>
            <a:r>
              <a:rPr sz="2400" dirty="0"/>
              <a:t>From cheap capital to selective capital: cost of finance now a key driver of levelized costs</a:t>
            </a:r>
            <a:endParaRPr lang="fr-FR" sz="2400" dirty="0"/>
          </a:p>
          <a:p>
            <a:endParaRPr sz="2400" dirty="0"/>
          </a:p>
          <a:p>
            <a:r>
              <a:rPr sz="2400" dirty="0"/>
              <a:t>From mitigation-only to dual track: mitigation + resilience/adaptation in energy planning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5F5E9B-0B12-50C3-E375-FBC388897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48C8B-23E7-CC47-8D2E-09B4C05D2B56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Power Systems: New Tipping Points</a:t>
            </a:r>
            <a:r>
              <a:rPr lang="fr-FR" dirty="0"/>
              <a:t>? 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dirty="0"/>
          </a:p>
          <a:p>
            <a:r>
              <a:rPr dirty="0"/>
              <a:t>Record renewable additions; solar as marginal price setter in more hours</a:t>
            </a:r>
          </a:p>
          <a:p>
            <a:r>
              <a:rPr dirty="0"/>
              <a:t>Thermal fleets shift to flexibility; capacity markets expand</a:t>
            </a:r>
          </a:p>
          <a:p>
            <a:r>
              <a:rPr dirty="0"/>
              <a:t>Storage scales beyond pilots; curtailment and queues matter</a:t>
            </a:r>
          </a:p>
          <a:p>
            <a:r>
              <a:rPr dirty="0"/>
              <a:t>Grid bottlenecks now critical path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BFE5F1-FB53-0C7D-F57F-DA3E7B152524}"/>
              </a:ext>
            </a:extLst>
          </p:cNvPr>
          <p:cNvSpPr txBox="1">
            <a:spLocks/>
          </p:cNvSpPr>
          <p:nvPr/>
        </p:nvSpPr>
        <p:spPr bwMode="auto">
          <a:xfrm>
            <a:off x="609601" y="3239871"/>
            <a:ext cx="8229600" cy="47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725" b="1" kern="1200">
                <a:solidFill>
                  <a:srgbClr val="2F4486"/>
                </a:solidFill>
                <a:latin typeface="Bookman Old Style" panose="02050604050505020204" pitchFamily="18" charset="0"/>
                <a:ea typeface="ＭＳ Ｐゴシック" charset="0"/>
                <a:cs typeface="Bookman Old Style" panose="02050604050505020204" pitchFamily="18" charset="0"/>
              </a:defRPr>
            </a:lvl1pPr>
            <a:lvl2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50037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50037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50037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50037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/>
              <a:t>Demand is Changing: AI, EVs, Heat Pumps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A6F9288-B23D-E1CD-B255-8054AA16D730}"/>
              </a:ext>
            </a:extLst>
          </p:cNvPr>
          <p:cNvSpPr txBox="1">
            <a:spLocks/>
          </p:cNvSpPr>
          <p:nvPr/>
        </p:nvSpPr>
        <p:spPr bwMode="auto">
          <a:xfrm>
            <a:off x="609601" y="3816641"/>
            <a:ext cx="6814868" cy="2227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55575D"/>
                </a:solidFill>
                <a:latin typeface="+mn-lt"/>
                <a:ea typeface="ＭＳ Ｐゴシック" charset="0"/>
                <a:cs typeface="Trebuchet MS"/>
              </a:defRPr>
            </a:lvl1pPr>
            <a:lvl2pPr marL="557213" indent="-214313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rgbClr val="55575D"/>
                </a:solidFill>
                <a:latin typeface="+mn-lt"/>
                <a:ea typeface="ＭＳ Ｐゴシック" charset="0"/>
                <a:cs typeface="Trebuchet MS"/>
              </a:defRPr>
            </a:lvl2pPr>
            <a:lvl3pPr marL="8572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350" kern="1200">
                <a:solidFill>
                  <a:srgbClr val="55575D"/>
                </a:solidFill>
                <a:latin typeface="+mn-lt"/>
                <a:ea typeface="ＭＳ Ｐゴシック" charset="0"/>
                <a:cs typeface="Trebuchet MS"/>
              </a:defRPr>
            </a:lvl3pPr>
            <a:lvl4pPr marL="12001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55575D"/>
                </a:solidFill>
                <a:latin typeface="+mn-lt"/>
                <a:ea typeface="ＭＳ Ｐゴシック" charset="0"/>
                <a:cs typeface="Trebuchet MS"/>
              </a:defRPr>
            </a:lvl4pPr>
            <a:lvl5pPr marL="15430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50" kern="1200">
                <a:solidFill>
                  <a:srgbClr val="55575D"/>
                </a:solidFill>
                <a:latin typeface="+mn-lt"/>
                <a:ea typeface="ＭＳ Ｐゴシック" charset="0"/>
                <a:cs typeface="Trebuchet M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r>
              <a:rPr lang="en-US"/>
              <a:t>Data centers &amp; AI create localized load surges</a:t>
            </a:r>
          </a:p>
          <a:p>
            <a:r>
              <a:rPr lang="en-US"/>
              <a:t>EV uptake accelerates; charging standards converge</a:t>
            </a:r>
          </a:p>
          <a:p>
            <a:r>
              <a:rPr lang="en-US"/>
              <a:t>Heat pumps expand; hybrid systems manage peaks</a:t>
            </a:r>
          </a:p>
          <a:p>
            <a:r>
              <a:rPr lang="en-US"/>
              <a:t>Demand flexibility becomes a resource</a:t>
            </a:r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895E1D9-B569-F3BC-0041-84E930FE9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48C8B-23E7-CC47-8D2E-09B4C05D2B56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Industry: From Pilots to Pipelines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/>
          </a:p>
          <a:p>
            <a:r>
              <a:t>Green steel, low‑carbon cement, electrified heat</a:t>
            </a:r>
          </a:p>
          <a:p>
            <a:r>
              <a:t>Scope 3 pressure; product standards (e.g., CBAM)</a:t>
            </a:r>
          </a:p>
          <a:p>
            <a:r>
              <a:t>CCS vs process redesign trade‑offs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09601" y="3063255"/>
            <a:ext cx="8229600" cy="47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725" b="1" kern="1200">
                <a:solidFill>
                  <a:srgbClr val="2F4486"/>
                </a:solidFill>
                <a:latin typeface="Bookman Old Style" panose="02050604050505020204" pitchFamily="18" charset="0"/>
                <a:ea typeface="ＭＳ Ｐゴシック" charset="0"/>
                <a:cs typeface="Bookman Old Style" panose="02050604050505020204" pitchFamily="18" charset="0"/>
              </a:defRPr>
            </a:lvl1pPr>
            <a:lvl2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50037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50037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50037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50037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/>
              <a:t>Hydrogen:  Fit‑for‑Purpose</a:t>
            </a:r>
            <a:endParaRPr lang="fr-FR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3401" y="3704537"/>
            <a:ext cx="8229600" cy="153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55575D"/>
                </a:solidFill>
                <a:latin typeface="+mn-lt"/>
                <a:ea typeface="ＭＳ Ｐゴシック" charset="0"/>
                <a:cs typeface="Trebuchet MS"/>
              </a:defRPr>
            </a:lvl1pPr>
            <a:lvl2pPr marL="557213" indent="-214313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rgbClr val="55575D"/>
                </a:solidFill>
                <a:latin typeface="+mn-lt"/>
                <a:ea typeface="ＭＳ Ｐゴシック" charset="0"/>
                <a:cs typeface="Trebuchet MS"/>
              </a:defRPr>
            </a:lvl2pPr>
            <a:lvl3pPr marL="8572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350" kern="1200">
                <a:solidFill>
                  <a:srgbClr val="55575D"/>
                </a:solidFill>
                <a:latin typeface="+mn-lt"/>
                <a:ea typeface="ＭＳ Ｐゴシック" charset="0"/>
                <a:cs typeface="Trebuchet MS"/>
              </a:defRPr>
            </a:lvl3pPr>
            <a:lvl4pPr marL="12001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55575D"/>
                </a:solidFill>
                <a:latin typeface="+mn-lt"/>
                <a:ea typeface="ＭＳ Ｐゴシック" charset="0"/>
                <a:cs typeface="Trebuchet MS"/>
              </a:defRPr>
            </a:lvl4pPr>
            <a:lvl5pPr marL="15430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50" kern="1200">
                <a:solidFill>
                  <a:srgbClr val="55575D"/>
                </a:solidFill>
                <a:latin typeface="+mn-lt"/>
                <a:ea typeface="ＭＳ Ｐゴシック" charset="0"/>
                <a:cs typeface="Trebuchet M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r>
              <a:rPr lang="en-US"/>
              <a:t>Focus narrows to hard‑to‑abate sectors</a:t>
            </a:r>
          </a:p>
          <a:p>
            <a:r>
              <a:rPr lang="en-US"/>
              <a:t>Cluster strategies; derivatization (ammonia/methanol)</a:t>
            </a:r>
          </a:p>
          <a:p>
            <a:r>
              <a:rPr lang="en-US"/>
              <a:t>Certification frameworks mature; offtake de‑risks projects</a:t>
            </a:r>
            <a:endParaRPr lang="en-US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7BCC502B-64B2-60C0-955F-221864073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48C8B-23E7-CC47-8D2E-09B4C05D2B56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6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dirty="0"/>
              <a:t>EU ETS: </a:t>
            </a:r>
            <a:r>
              <a:rPr lang="fr-FR" dirty="0"/>
              <a:t> the </a:t>
            </a:r>
            <a:r>
              <a:rPr lang="fr-FR" dirty="0" err="1"/>
              <a:t>perimeter</a:t>
            </a:r>
            <a:r>
              <a:rPr lang="fr-FR" dirty="0"/>
              <a:t> </a:t>
            </a:r>
            <a:r>
              <a:rPr lang="fr-FR" dirty="0" err="1"/>
              <a:t>game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 wrap="square" anchor="t">
            <a:normAutofit/>
          </a:bodyPr>
          <a:lstStyle/>
          <a:p>
            <a:endParaRPr dirty="0"/>
          </a:p>
          <a:p>
            <a:r>
              <a:rPr dirty="0"/>
              <a:t>Prices averaged ~€80–90/</a:t>
            </a:r>
            <a:r>
              <a:rPr dirty="0" err="1"/>
              <a:t>tCO</a:t>
            </a:r>
            <a:r>
              <a:rPr dirty="0"/>
              <a:t>₂ in 2023</a:t>
            </a:r>
          </a:p>
          <a:p>
            <a:r>
              <a:rPr dirty="0"/>
              <a:t>Tightening cap and broader coverage anchor long‑term signals</a:t>
            </a:r>
          </a:p>
          <a:p>
            <a:r>
              <a:rPr dirty="0"/>
              <a:t>Interacts with power market reform and CBAM roll‑out</a:t>
            </a:r>
            <a:endParaRPr lang="fr-FR" dirty="0"/>
          </a:p>
          <a:p>
            <a:r>
              <a:rPr lang="fr-FR" dirty="0"/>
              <a:t>EU ETS 2: </a:t>
            </a:r>
            <a:r>
              <a:rPr lang="fr-FR" dirty="0" err="1"/>
              <a:t>wait</a:t>
            </a:r>
            <a:r>
              <a:rPr lang="fr-FR" dirty="0"/>
              <a:t> and </a:t>
            </a:r>
            <a:r>
              <a:rPr lang="fr-FR" dirty="0" err="1"/>
              <a:t>see</a:t>
            </a:r>
            <a:endParaRPr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60FB821-CC96-39A7-852C-F4BEC573E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542" y="2854864"/>
            <a:ext cx="4167808" cy="2459007"/>
          </a:xfrm>
          <a:prstGeom prst="rect">
            <a:avLst/>
          </a:prstGeom>
          <a:noFill/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3F4B747-37C5-8261-8EFE-41A5E5A41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16B5-52AC-BD49-83BD-AB3C6B200A63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CC0F99-C5C4-AF63-C7EB-4E7EA9681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Research</a:t>
            </a:r>
            <a:r>
              <a:rPr lang="fr-FR" dirty="0"/>
              <a:t> trends (I)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empirical</a:t>
            </a:r>
            <a:r>
              <a:rPr lang="fr-FR" dirty="0"/>
              <a:t> focus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C9DBED-A5B4-0CB5-A693-27566C9448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417636"/>
            <a:ext cx="707473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FACTS</a:t>
            </a:r>
          </a:p>
          <a:p>
            <a:r>
              <a:rPr lang="en-US" dirty="0"/>
              <a:t>Climate change significantly enhances energy security risk.</a:t>
            </a:r>
          </a:p>
          <a:p>
            <a:r>
              <a:rPr lang="en-US" dirty="0"/>
              <a:t>Extreme events, measured by the total losses caused by extreme temperatures and the number of extreme temperature events, are also associated with a significant rise in energy security risk. </a:t>
            </a:r>
          </a:p>
          <a:p>
            <a:r>
              <a:rPr lang="en-US" dirty="0"/>
              <a:t>Security of supply: interacts with policy and geopolitical uncertainty; from gas to critical materials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QUESTIONS</a:t>
            </a:r>
          </a:p>
          <a:p>
            <a:r>
              <a:rPr lang="en-US" i="1" dirty="0"/>
              <a:t>Can Investment in clean energy significantly reduce the impact of climate change on energy security risk?</a:t>
            </a:r>
          </a:p>
          <a:p>
            <a:r>
              <a:rPr lang="en-US" i="1" dirty="0"/>
              <a:t>Are there concerns about energy security in the long term (IPCC scenarios)?</a:t>
            </a:r>
          </a:p>
          <a:p>
            <a:r>
              <a:rPr lang="en-US" i="1" dirty="0"/>
              <a:t>How trade risks associated with fossil fuels and critical materials evolve with low-carbon paths?</a:t>
            </a:r>
          </a:p>
          <a:p>
            <a:endParaRPr lang="en-US" i="1" dirty="0"/>
          </a:p>
          <a:p>
            <a:endParaRPr lang="en-US" i="1" dirty="0"/>
          </a:p>
          <a:p>
            <a:endParaRPr lang="fr-FR" i="1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28E0541-3BA6-76AF-1EB0-28139F6D4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16B5-52AC-BD49-83BD-AB3C6B200A63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2565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58E70F-DFB1-AD9A-51E7-ADA2C2260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Research</a:t>
            </a:r>
            <a:r>
              <a:rPr lang="fr-FR" dirty="0"/>
              <a:t> Trends (II) </a:t>
            </a:r>
            <a:r>
              <a:rPr lang="fr-FR" dirty="0" err="1"/>
              <a:t>with</a:t>
            </a:r>
            <a:r>
              <a:rPr lang="fr-FR" dirty="0"/>
              <a:t> IO focus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DC7F27-3A37-5B7F-3A3D-61E57ABB51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414461"/>
            <a:ext cx="753193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FACTS</a:t>
            </a:r>
          </a:p>
          <a:p>
            <a:r>
              <a:rPr lang="en-US" dirty="0"/>
              <a:t>Industrial policy is justified by spillovers &amp; scale</a:t>
            </a:r>
          </a:p>
          <a:p>
            <a:r>
              <a:rPr lang="en-US" dirty="0"/>
              <a:t>Market structure shapes emissions outcomes</a:t>
            </a:r>
          </a:p>
          <a:p>
            <a:r>
              <a:rPr lang="en-US" dirty="0"/>
              <a:t>Risk management is critical for heavy industry</a:t>
            </a:r>
          </a:p>
          <a:p>
            <a:r>
              <a:rPr lang="en-US" dirty="0"/>
              <a:t>Spatial and strategic considerations are central</a:t>
            </a:r>
          </a:p>
          <a:p>
            <a:pPr marL="0" indent="0">
              <a:buNone/>
            </a:pPr>
            <a:endParaRPr lang="en-US" dirty="0"/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QUESTIONS</a:t>
            </a:r>
          </a:p>
          <a:p>
            <a:r>
              <a:rPr lang="en-US" i="1" dirty="0"/>
              <a:t>Strategic R&amp;D races in cement &amp; hydrogen?</a:t>
            </a:r>
          </a:p>
          <a:p>
            <a:r>
              <a:rPr lang="en-US" i="1" dirty="0"/>
              <a:t>Rent-sharing: who captures decarbonization gains?</a:t>
            </a:r>
          </a:p>
          <a:p>
            <a:r>
              <a:rPr lang="en-US" i="1" dirty="0"/>
              <a:t>Model “policy risk” in long-lived industrial assets: how do firms hedge or adapt to changing public opinion?</a:t>
            </a:r>
          </a:p>
          <a:p>
            <a:r>
              <a:rPr lang="en-US" i="1" dirty="0"/>
              <a:t>International rivalry &amp; trade in green tech (CBAM, IRA)?</a:t>
            </a:r>
            <a:endParaRPr lang="fr-FR" i="1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2B4F1AE-7F93-E57E-FF9C-1E3D4096F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16B5-52AC-BD49-83BD-AB3C6B200A63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2727928"/>
      </p:ext>
    </p:extLst>
  </p:cSld>
  <p:clrMapOvr>
    <a:masterClrMapping/>
  </p:clrMapOvr>
</p:sld>
</file>

<file path=ppt/theme/theme1.xml><?xml version="1.0" encoding="utf-8"?>
<a:theme xmlns:a="http://schemas.openxmlformats.org/drawingml/2006/main" name="Dauphine_ppt_2014">
  <a:themeElements>
    <a:clrScheme name="Personnalisée 1">
      <a:dk1>
        <a:srgbClr val="272727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PD - Masques PPT V14" id="{7AF9CF89-E794-5B4E-8E74-AFE5F85BCE2C}" vid="{68A630E2-BCF5-2C40-A47F-5C8682329B3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nalisée 1">
    <a:dk1>
      <a:srgbClr val="272727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Personnalisée 1">
    <a:dk1>
      <a:srgbClr val="272727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764</Words>
  <Application>Microsoft Office PowerPoint</Application>
  <PresentationFormat>Affichage à l'écran (4:3)</PresentationFormat>
  <Paragraphs>99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Aptos</vt:lpstr>
      <vt:lpstr>Arial</vt:lpstr>
      <vt:lpstr>Bookman Old Style</vt:lpstr>
      <vt:lpstr>Dauphine_ppt_2014</vt:lpstr>
      <vt:lpstr>Green Horizons  What’s New at the Energy–Climate Nexus  Workshop Gas Chair September 26th 2025  Anna Creti</vt:lpstr>
      <vt:lpstr>Green horizons:  rebound in clean energy investment (IEA, 2025), but not yet on track to deliver on the renewable and efficiency goals agreed at COP28 </vt:lpstr>
      <vt:lpstr>After the Paris Agreement, China takes the lead</vt:lpstr>
      <vt:lpstr>The Big Picture: Three Shifts</vt:lpstr>
      <vt:lpstr>Power Systems: New Tipping Points? </vt:lpstr>
      <vt:lpstr>Industry: From Pilots to Pipelines</vt:lpstr>
      <vt:lpstr>EU ETS:  the perimeter game</vt:lpstr>
      <vt:lpstr>Research trends (I) with empirical focus</vt:lpstr>
      <vt:lpstr>Research Trends (II) with IO focus</vt:lpstr>
      <vt:lpstr>Themes to watch (I)</vt:lpstr>
      <vt:lpstr>Themes to watch (II)</vt:lpstr>
      <vt:lpstr>Green Horizons  What’s New at the Energy–Climate Nexus…let’s go!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Anna Creti</dc:creator>
  <cp:keywords/>
  <dc:description>generated using python-pptx</dc:description>
  <cp:lastModifiedBy>ANNA CRETI</cp:lastModifiedBy>
  <cp:revision>3</cp:revision>
  <dcterms:created xsi:type="dcterms:W3CDTF">2013-01-27T09:14:16Z</dcterms:created>
  <dcterms:modified xsi:type="dcterms:W3CDTF">2025-09-26T13:16:40Z</dcterms:modified>
  <cp:category/>
</cp:coreProperties>
</file>